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60" r:id="rId3"/>
    <p:sldId id="260" r:id="rId4"/>
    <p:sldId id="361" r:id="rId5"/>
    <p:sldId id="261" r:id="rId6"/>
    <p:sldId id="264" r:id="rId7"/>
    <p:sldId id="263" r:id="rId8"/>
    <p:sldId id="362" r:id="rId9"/>
    <p:sldId id="349" r:id="rId10"/>
    <p:sldId id="267" r:id="rId11"/>
    <p:sldId id="364" r:id="rId12"/>
    <p:sldId id="273" r:id="rId13"/>
    <p:sldId id="271" r:id="rId14"/>
    <p:sldId id="275" r:id="rId15"/>
    <p:sldId id="363" r:id="rId16"/>
    <p:sldId id="278" r:id="rId17"/>
    <p:sldId id="354" r:id="rId18"/>
    <p:sldId id="279" r:id="rId19"/>
    <p:sldId id="299" r:id="rId20"/>
    <p:sldId id="280" r:id="rId21"/>
    <p:sldId id="300" r:id="rId22"/>
    <p:sldId id="282" r:id="rId23"/>
    <p:sldId id="284" r:id="rId24"/>
    <p:sldId id="285" r:id="rId25"/>
    <p:sldId id="355" r:id="rId26"/>
    <p:sldId id="356" r:id="rId27"/>
    <p:sldId id="357" r:id="rId28"/>
    <p:sldId id="286" r:id="rId29"/>
    <p:sldId id="287" r:id="rId30"/>
    <p:sldId id="288" r:id="rId31"/>
    <p:sldId id="344" r:id="rId32"/>
    <p:sldId id="332" r:id="rId33"/>
    <p:sldId id="333" r:id="rId34"/>
    <p:sldId id="335" r:id="rId35"/>
    <p:sldId id="336" r:id="rId36"/>
    <p:sldId id="337" r:id="rId37"/>
    <p:sldId id="338" r:id="rId38"/>
    <p:sldId id="343" r:id="rId39"/>
    <p:sldId id="345" r:id="rId40"/>
    <p:sldId id="290" r:id="rId41"/>
    <p:sldId id="346" r:id="rId42"/>
    <p:sldId id="292" r:id="rId43"/>
    <p:sldId id="365" r:id="rId44"/>
    <p:sldId id="293" r:id="rId45"/>
    <p:sldId id="358" r:id="rId46"/>
    <p:sldId id="359" r:id="rId47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EF8"/>
    <a:srgbClr val="F8A11F"/>
    <a:srgbClr val="4472C4"/>
    <a:srgbClr val="2B73E9"/>
    <a:srgbClr val="DBEAF6"/>
    <a:srgbClr val="3333B3"/>
    <a:srgbClr val="6BAA41"/>
    <a:srgbClr val="262686"/>
    <a:srgbClr val="B9402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2308" autoAdjust="0"/>
  </p:normalViewPr>
  <p:slideViewPr>
    <p:cSldViewPr snapToGrid="0">
      <p:cViewPr varScale="1">
        <p:scale>
          <a:sx n="61" d="100"/>
          <a:sy n="61" d="100"/>
        </p:scale>
        <p:origin x="66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488590-B6CC-5B9E-27D1-4E782B7C52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1DA93-2AB5-B76D-ED4C-49AE499E0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7C103-ADF2-4769-AB2E-CF5FB07F44EB}" type="datetimeFigureOut">
              <a:rPr lang="ca-ES" smtClean="0"/>
              <a:t>29/6/2022</a:t>
            </a:fld>
            <a:endParaRPr lang="ca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7DCDB-BD9D-A1C6-F3A5-DBBF3F4E1B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9509E-D241-B263-F72C-76998F3A8B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B6E1C-DBAC-4B9E-B743-4CC622D5C5E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8681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3T14:04:02.3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 62,'0'-4,"-1"0,1 0,-1 0,0 0,-1 0,1 0,0 0,-1 0,0 0,0 0,-3-4,4 8,1 0,0 0,0 0,0-1,0 1,0 0,0 0,0 0,0 0,0 0,0 0,0-1,0 1,0 0,0 0,0 0,0 0,0-1,0 1,0 0,0 0,0 0,0 0,0 0,0-1,0 1,0 0,0 0,0 0,0 0,0 0,0 0,1-1,-1 1,0 0,0 0,0 0,0 0,0 0,0 0,1 0,-1 0,0 0,0-1,11-2,11 2,-22 1,240 5,-239-5,1 1,-1-1,0 0,1 1,-1-1,0 1,0 0,1-1,-1 1,0 0,0 0,0-1,0 1,0 0,0 0,0 0,-1 0,1 1,0-1,0 0,-1 0,1 0,-1 1,1-1,-1 0,1 1,-1-1,0 0,0 1,1-1,-1 0,-1 3,3 9,-2 0,-1 20,0-15,-5 75,4-71,-7 49,9-60,-4 12,4-23,0 1,0-1,-1 1,1-1,0 0,0 1,-1-1,1 1,0-1,-1 0,1 1,0-1,-1 0,1 1,0-1,-1 0,1 0,-1 1,1-1,-1 0,1 0,-1 0,1 0,-1 0,1 0,-1 1,1-1,-1 0,1 0,-1 0,1-1,-1 1,1 0,0 0,-1 0,1 0,-1 0,1 0,-1-1,-15-3,0 0,0 2,0 0,0 0,-1 2,-20 1,-39-2,58 1,15 1,0-1,0 0,0 1,0-1,0 0,0-1,0 1,0-1,0 1,0-1,-5-2,7 0,0 0,0-1,0 0,0 1,1-1,0 1,-1-1,1 0,1 1,-1-1,1-5,0-5,0-58,-1 71,0 1,1-1,-1 0,0 1,1-1,-1 0,1 1,-1-1,1 1,-1-1,1 1,0-1,-1 1,1-1,0 1,-1-1,1 1,0 0,-1 0,1-1,0 1,0 0,1 0,23-5,-18 4,7-1,49-7,-58 8,0 1,0 0,1 0,-1 1,0-1,0 1,1 1,-1-1,6 3,-10-4,-1 0,1 0,-1 1,1-1,-1 0,0 1,1-1,-1 0,0 1,1-1,-1 0,0 1,1-1,-1 0,0 1,0-1,1 1,-1-1,0 1,0-1,0 0,0 1,0-1,1 1,-1-1,0 1,0-1,0 1,-1 0,-6 15,-19 10,18-20,-1-1,0 1,0-1,0-1,-20 7,0 0,37-14,0-1,-1 0,1 0,-1-1,11-8,-15 10,0 0,-1 0,1 0,0 0,-1-1,0 1,0-1,0 1,0-1,-1 0,1 0,-1 0,0 0,0 0,1-8,-2-41,-1 48,1 0,-1 1,0-1,0 1,0-1,-1 1,1 0,-1 0,-4-7,6 11,0-1,0 1,-1-1,1 1,0-1,-1 1,1 0,0-1,-1 1,1-1,-1 1,1 0,-1-1,1 1,-1 0,1 0,-1-1,1 1,-1 0,1 0,-1 0,1 0,-1-1,1 1,-1 0,1 0,-1 0,0 0,1 0,-1 0,1 1,-1-1,1 0,-1 0,1 0,-1 0,1 1,-1-1,1 0,-1 1,1-1,-1 0,1 1,0-1,-1 0,1 1,-1-1,1 1,0-1,-1 1,1-1,0 1,-2 2,1-1,-1 1,1-1,0 1,0-1,0 1,0 0,0 5,1-6,0 1,0 0,1 0,-1 0,1-1,-1 1,1 0,0-1,0 1,0 0,1-1,-1 1,4 3,-5-5,1 0,0 0,-1-1,1 1,0 0,0-1,-1 1,1 0,0-1,0 1,0-1,0 0,0 1,0-1,0 0,-1 1,1-1,0 0,0 0,0 0,0 0,0 0,0 0,0 0,0 0,0 0,0-1,0 1,0 0,0-1,0 1,0 0,0-1,0 1,-1-1,1 1,0-1,0 0,-1 1,1-1,0 0,-1 0,2 0,-2 0,1-1,0 1,0 0,-1 0,1-1,0 1,-1 0,0-1,1 1,-1 0,0-1,1 1,-1-1,0 1,0 0,0-2,-1-1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4D404-76C2-419E-8F75-51FD61296AEF}" type="datetimeFigureOut">
              <a:rPr lang="ca-ES" smtClean="0"/>
              <a:t>29/6/2022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FA720-E054-41FD-9DE2-1C75F1908CCE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308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/>
              <a:t>1 - Welcome to my final year project 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/>
              <a:t>2 – I am Aleix Nieto Juscafresa and the title of the Project is “</a:t>
            </a:r>
            <a:r>
              <a:rPr lang="es-E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explainable artificial intelligence with LIME and SHAP”.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 – I have been supervised by </a:t>
            </a:r>
            <a:r>
              <a:rPr lang="es-ES" sz="1200">
                <a:ea typeface="CMU Bright" panose="02000603000000000000" pitchFamily="2" charset="0"/>
                <a:cs typeface="CMU Bright" panose="02000603000000000000" pitchFamily="2" charset="0"/>
              </a:rPr>
              <a:t>Dr. Albert Clapés &amp; Dr. Sergio Escalera.</a:t>
            </a:r>
            <a:endParaRPr lang="es-ES" sz="1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ca-E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52937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2633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46027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89850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5355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039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7246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46870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7525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9882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254A2-EF02-4B0D-A957-820095B39940}" type="slidenum">
              <a:rPr lang="ca-ES" smtClean="0"/>
              <a:t>38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586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1 - First, let’s begin with the contents of the Project, which starts with an introduction. </a:t>
            </a:r>
          </a:p>
          <a:p>
            <a:r>
              <a:rPr lang="es-ES"/>
              <a:t>2- Secondly I am going to explain….</a:t>
            </a:r>
          </a:p>
          <a:p>
            <a:r>
              <a:rPr lang="es-ES"/>
              <a:t>3-  then 3 &amp; 4</a:t>
            </a:r>
          </a:p>
          <a:p>
            <a:r>
              <a:rPr lang="es-ES"/>
              <a:t>4- In the fifth and the cornerstone section of the Project I introduce ….</a:t>
            </a:r>
          </a:p>
          <a:p>
            <a:r>
              <a:rPr lang="es-ES"/>
              <a:t>5- Finallly a conclusion….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953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050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1 - First, let’s begin with the contents of the Project, which starts with an introduction. </a:t>
            </a:r>
          </a:p>
          <a:p>
            <a:r>
              <a:rPr lang="es-ES"/>
              <a:t>2- Secondly I am going to explain….</a:t>
            </a:r>
          </a:p>
          <a:p>
            <a:r>
              <a:rPr lang="es-ES"/>
              <a:t>3-  then 3 &amp; 4</a:t>
            </a:r>
          </a:p>
          <a:p>
            <a:r>
              <a:rPr lang="es-ES"/>
              <a:t>4- In the fifth and the cornerstone section of the Project I introduce ….</a:t>
            </a:r>
          </a:p>
          <a:p>
            <a:r>
              <a:rPr lang="es-ES"/>
              <a:t>5- Finallly a conclusion….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43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7368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– Users asked to trust … critical areas… model said so.</a:t>
            </a:r>
          </a:p>
          <a:p>
            <a:r>
              <a:rPr lang="es-ES"/>
              <a:t>2 – Nowadays, most powerful ML models are hardly interpretable </a:t>
            </a:r>
            <a:r>
              <a:rPr lang="es-ES">
                <a:sym typeface="Wingdings" panose="05000000000000000000" pitchFamily="2" charset="2"/>
              </a:rPr>
              <a:t> black box</a:t>
            </a:r>
          </a:p>
          <a:p>
            <a:r>
              <a:rPr lang="es-ES">
                <a:sym typeface="Wingdings" panose="05000000000000000000" pitchFamily="2" charset="2"/>
              </a:rPr>
              <a:t>3 – Understanding the reasoning behind …. Motivated the Project.</a:t>
            </a:r>
          </a:p>
          <a:p>
            <a:r>
              <a:rPr lang="es-ES">
                <a:sym typeface="Wingdings" panose="05000000000000000000" pitchFamily="2" charset="2"/>
              </a:rPr>
              <a:t>4 – XAI 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6261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1 - First, let’s begin with the contents of the Project, which starts with an introduction. </a:t>
            </a:r>
          </a:p>
          <a:p>
            <a:r>
              <a:rPr lang="es-ES"/>
              <a:t>2- Secondly I am going to explain….</a:t>
            </a:r>
          </a:p>
          <a:p>
            <a:r>
              <a:rPr lang="es-ES"/>
              <a:t>3-  then 3 &amp; 4</a:t>
            </a:r>
          </a:p>
          <a:p>
            <a:r>
              <a:rPr lang="es-ES"/>
              <a:t>4- In the fifth and the cornerstone section of the Project I introduce ….</a:t>
            </a:r>
          </a:p>
          <a:p>
            <a:r>
              <a:rPr lang="es-ES"/>
              <a:t>5- Finallly a conclusion….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4743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5110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1 - First, let’s begin with the contents of the Project, which starts with an introduction. </a:t>
            </a:r>
          </a:p>
          <a:p>
            <a:r>
              <a:rPr lang="es-ES"/>
              <a:t>2- Secondly I am going to explain….</a:t>
            </a:r>
          </a:p>
          <a:p>
            <a:r>
              <a:rPr lang="es-ES"/>
              <a:t>3-  then 3 &amp; 4</a:t>
            </a:r>
          </a:p>
          <a:p>
            <a:r>
              <a:rPr lang="es-ES"/>
              <a:t>4- In the fifth and the cornerstone section of the Project I introduce ….</a:t>
            </a:r>
          </a:p>
          <a:p>
            <a:r>
              <a:rPr lang="es-ES"/>
              <a:t>5- Finallly a conclusion….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9685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COMENTAR en què els millora el random forest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4102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1 - First, let’s begin with the contents of the Project, which starts with an introduction. </a:t>
            </a:r>
          </a:p>
          <a:p>
            <a:r>
              <a:rPr lang="es-ES"/>
              <a:t>2- Secondly I am going to explain….</a:t>
            </a:r>
          </a:p>
          <a:p>
            <a:r>
              <a:rPr lang="es-ES"/>
              <a:t>3-  then 3 &amp; 4</a:t>
            </a:r>
          </a:p>
          <a:p>
            <a:r>
              <a:rPr lang="es-ES"/>
              <a:t>4- In the fifth and the cornerstone section of the Project I introduce ….</a:t>
            </a:r>
          </a:p>
          <a:p>
            <a:r>
              <a:rPr lang="es-ES"/>
              <a:t>5- Finallly a conclusion….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1988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1 - First, let’s begin with the contents of the Project, which starts with an introduction. </a:t>
            </a:r>
          </a:p>
          <a:p>
            <a:r>
              <a:rPr lang="es-ES"/>
              <a:t>2- Secondly I am going to explain….</a:t>
            </a:r>
          </a:p>
          <a:p>
            <a:r>
              <a:rPr lang="es-ES"/>
              <a:t>3-  then 3 &amp; 4</a:t>
            </a:r>
          </a:p>
          <a:p>
            <a:r>
              <a:rPr lang="es-ES"/>
              <a:t>4- In the fifth and the cornerstone section of the Project I introduce ….</a:t>
            </a:r>
          </a:p>
          <a:p>
            <a:r>
              <a:rPr lang="es-ES"/>
              <a:t>5- Finallly a conclusion….</a:t>
            </a:r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A720-E054-41FD-9DE2-1C75F1908CCE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446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E910-FA1E-35CA-F4B3-7761874FA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93C3-62E2-7CA8-48BC-68E7EEF23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6928-62B7-32AB-C8F1-70C2BBB32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40EB0-2230-EDCC-1F21-1E021F7E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0316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7D30-E4B7-FFA2-FEEE-8C8170BC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4C1CF-0198-3271-C796-DB5515DE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1ADA-6DB7-423E-C90B-66C3E66C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2CA09-E4C4-617C-560F-5C8D91C6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F0-5C71-0049-B94C-DB8E774A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5861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6E630-92A5-8CF6-0FF3-7AFABC78F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DED43-F2B9-E58B-3BBB-5CF16B87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9BA0F-A7EE-878A-CBED-62A9125D4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2C8BD-6A43-36D9-B1BD-36F5CDA6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C707D-3637-B41A-30C8-BBC21E3C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791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092C-93E6-36DB-8E41-AF416D2A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1D5B7-DE97-EA4F-C508-15B51F87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8608A-C56D-6A1D-B57C-8F5772AA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9474-909E-54C3-C198-22B26780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B116-0A96-3486-CC94-BB3004C9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2918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44E1-6B2D-818F-B8D0-F340C9DE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0A379-FA45-DEFD-1853-A7397321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7C55-F42D-056E-686E-B1CC83C3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50D41-EE9A-6B03-41B2-CD2EA665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D11D6-C806-C4A5-AC0C-F20D1FD9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3406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E28F-68BA-E6EE-EA0B-6E1A550C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11B09-BD52-F966-8542-584C737F0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C1E77-BFD3-6380-B6B8-0BE4B5BA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CC32B-433E-81F8-5CF8-ABB9685E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A28C4-DAC4-F92C-BE4A-36DDC3A8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C6A63-D8F0-5F6D-E55B-E77E4CA0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3514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409F-99D2-9D68-49C0-7E997D0E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8CB0C-7F45-F7CA-D203-44D597E72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E58F6-68EC-BD4D-1DA0-3AA8759E7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C441C-135C-0887-7DF8-2EE3D5B6A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C04C5-D725-0CD7-A57B-776101EE7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74CF1-CFDB-FFE4-789D-16868A86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21700-9A0A-EA51-791C-DD808265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C3047-2B5C-5F7E-3489-F6982717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3965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92A0-BE95-6255-51D1-BC8BABDC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991D1-9772-F976-897A-0E088D83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B74B4-DB2D-5F64-C4AB-AB1B0AEC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01D6E-B820-9877-68CA-0149CEF0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8413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D5B99-65B5-215C-E03D-339B90D1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F96E62-ED21-519B-502B-A0B347CB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EA6A3-4D3D-6717-0423-15FFB502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8465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252E-333C-1207-CB8C-AA69EF2B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ED7B6-78A9-34CE-9CC8-FF06A158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BF734-BD61-134E-8EFF-A81E1C151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F213C-7364-171A-9C44-342CCAF7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9662C-4C8B-2A23-5446-64DB0875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9677-9DE6-D102-BAAE-CA434B38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802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AF65-A01C-2B0E-35FA-25CA28F3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DFF41-9580-E821-DD95-2F1542CFB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F25D0-4011-75DF-A8FE-E0629DF1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4731E-A837-06F3-4E71-5C4F9F1D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5AC02-86BA-2B1E-DC54-63822C97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8112-D7E2-57FF-AF97-A69EADB1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AF68C1-4A5F-486D-B77F-A403B6139950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6141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B88C0-CA4C-7874-C084-FCCF256C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CA74F-80C7-6EC6-AAEB-80158FE8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EC90C-E076-C72B-1F0C-6287D4FFF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4F3E-AC28-76F3-A2E0-C60EAD0F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27120" y="6550222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 introduction to XAI with LIME and SHAP</a:t>
            </a:r>
            <a:endParaRPr lang="ca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E6BBB-3AFF-2339-64BE-40FFDFD91C94}"/>
              </a:ext>
            </a:extLst>
          </p:cNvPr>
          <p:cNvSpPr txBox="1"/>
          <p:nvPr userDrawn="1"/>
        </p:nvSpPr>
        <p:spPr>
          <a:xfrm>
            <a:off x="8910320" y="6550223"/>
            <a:ext cx="3281680" cy="307777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1400" i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June 29, 2022           </a:t>
            </a:r>
          </a:p>
        </p:txBody>
      </p:sp>
    </p:spTree>
    <p:extLst>
      <p:ext uri="{BB962C8B-B14F-4D97-AF65-F5344CB8AC3E}">
        <p14:creationId xmlns:p14="http://schemas.microsoft.com/office/powerpoint/2010/main" val="340932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44.png"/><Relationship Id="rId11" Type="http://schemas.openxmlformats.org/officeDocument/2006/relationships/image" Target="../media/image60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230.png"/><Relationship Id="rId5" Type="http://schemas.microsoft.com/office/2007/relationships/hdphoto" Target="../media/hdphoto1.wdp"/><Relationship Id="rId10" Type="http://schemas.openxmlformats.org/officeDocument/2006/relationships/image" Target="../media/image220.png"/><Relationship Id="rId4" Type="http://schemas.openxmlformats.org/officeDocument/2006/relationships/image" Target="../media/image59.png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270.png"/><Relationship Id="rId5" Type="http://schemas.microsoft.com/office/2007/relationships/hdphoto" Target="../media/hdphoto1.wdp"/><Relationship Id="rId10" Type="http://schemas.openxmlformats.org/officeDocument/2006/relationships/image" Target="../media/image2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8" Type="http://schemas.openxmlformats.org/officeDocument/2006/relationships/image" Target="../media/image7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2.png"/><Relationship Id="rId17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jpeg"/><Relationship Id="rId1" Type="http://schemas.openxmlformats.org/officeDocument/2006/relationships/tags" Target="../tags/tag14.xml"/><Relationship Id="rId6" Type="http://schemas.microsoft.com/office/2007/relationships/hdphoto" Target="../media/hdphoto1.wdp"/><Relationship Id="rId11" Type="http://schemas.openxmlformats.org/officeDocument/2006/relationships/image" Target="../media/image2.png"/><Relationship Id="rId5" Type="http://schemas.openxmlformats.org/officeDocument/2006/relationships/image" Target="../media/image59.png"/><Relationship Id="rId15" Type="http://schemas.openxmlformats.org/officeDocument/2006/relationships/image" Target="../media/image72.png"/><Relationship Id="rId10" Type="http://schemas.openxmlformats.org/officeDocument/2006/relationships/image" Target="../media/image71.png"/><Relationship Id="rId19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70.png"/><Relationship Id="rId1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5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59.png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59.pn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390.png"/><Relationship Id="rId5" Type="http://schemas.microsoft.com/office/2007/relationships/hdphoto" Target="../media/hdphoto1.wdp"/><Relationship Id="rId10" Type="http://schemas.openxmlformats.org/officeDocument/2006/relationships/image" Target="../media/image9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390.png"/><Relationship Id="rId5" Type="http://schemas.microsoft.com/office/2007/relationships/hdphoto" Target="../media/hdphoto1.wdp"/><Relationship Id="rId10" Type="http://schemas.openxmlformats.org/officeDocument/2006/relationships/image" Target="../media/image97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10" Type="http://schemas.openxmlformats.org/officeDocument/2006/relationships/image" Target="../media/image42.png"/><Relationship Id="rId4" Type="http://schemas.openxmlformats.org/officeDocument/2006/relationships/image" Target="../media/image59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D5C31C-C41E-4C88-AA3D-50858D541152}"/>
              </a:ext>
            </a:extLst>
          </p:cNvPr>
          <p:cNvSpPr txBox="1"/>
          <p:nvPr/>
        </p:nvSpPr>
        <p:spPr>
          <a:xfrm>
            <a:off x="0" y="3067050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  <a:p>
            <a:pPr algn="ctr"/>
            <a:endParaRPr lang="es-ES"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s-ES">
                <a:ea typeface="CMU Bright" panose="02000603000000000000" pitchFamily="2" charset="0"/>
                <a:cs typeface="CMU Bright" panose="02000603000000000000" pitchFamily="2" charset="0"/>
              </a:rPr>
              <a:t>Treball Final de Grau</a:t>
            </a:r>
          </a:p>
          <a:p>
            <a:pPr algn="ctr"/>
            <a:r>
              <a:rPr lang="es-ES">
                <a:ea typeface="CMU Bright" panose="02000603000000000000" pitchFamily="2" charset="0"/>
                <a:cs typeface="CMU Bright" panose="02000603000000000000" pitchFamily="2" charset="0"/>
              </a:rPr>
              <a:t>Universitat de Barcelona</a:t>
            </a:r>
          </a:p>
          <a:p>
            <a:pPr algn="ctr"/>
            <a:r>
              <a:rPr lang="es-ES">
                <a:ea typeface="CMU Bright" panose="02000603000000000000" pitchFamily="2" charset="0"/>
                <a:cs typeface="CMU Bright" panose="02000603000000000000" pitchFamily="2" charset="0"/>
              </a:rPr>
              <a:t>GRAU DE MATEMÀTIQUES</a:t>
            </a:r>
          </a:p>
          <a:p>
            <a:pPr algn="ctr"/>
            <a:endParaRPr lang="es-ES"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s-ES" sz="2400">
                <a:ea typeface="CMU Bright" panose="02000603000000000000" pitchFamily="2" charset="0"/>
                <a:cs typeface="CMU Bright" panose="02000603000000000000" pitchFamily="2" charset="0"/>
              </a:rPr>
              <a:t>Dirigit per Dr. Albert Clapés i Dr. Sergio Escalera</a:t>
            </a:r>
          </a:p>
          <a:p>
            <a:pPr algn="ctr"/>
            <a:endParaRPr lang="es-ES" sz="2400"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s-ES" sz="2400">
                <a:ea typeface="CMU Bright" panose="02000603000000000000" pitchFamily="2" charset="0"/>
                <a:cs typeface="CMU Bright" panose="02000603000000000000" pitchFamily="2" charset="0"/>
              </a:rPr>
              <a:t>29 de juny de 2022</a:t>
            </a:r>
          </a:p>
          <a:p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22BFF22-4468-EB17-5D67-16B77A2F8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20" y="5245488"/>
            <a:ext cx="2491105" cy="11789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C6DC73-2661-C29E-52CA-9797ED761417}"/>
              </a:ext>
            </a:extLst>
          </p:cNvPr>
          <p:cNvSpPr/>
          <p:nvPr/>
        </p:nvSpPr>
        <p:spPr>
          <a:xfrm>
            <a:off x="1088739" y="705404"/>
            <a:ext cx="10014521" cy="1831458"/>
          </a:xfrm>
          <a:prstGeom prst="roundRect">
            <a:avLst>
              <a:gd name="adj" fmla="val 7493"/>
            </a:avLst>
          </a:prstGeom>
          <a:solidFill>
            <a:srgbClr val="3333B3"/>
          </a:solidFill>
          <a:effectLst>
            <a:outerShdw blurRad="127000" dist="635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explainable artificial intelligence with LIME and SHAP</a:t>
            </a:r>
          </a:p>
        </p:txBody>
      </p:sp>
    </p:spTree>
    <p:extLst>
      <p:ext uri="{BB962C8B-B14F-4D97-AF65-F5344CB8AC3E}">
        <p14:creationId xmlns:p14="http://schemas.microsoft.com/office/powerpoint/2010/main" val="1764311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Random forest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Random forest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Regression   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B6963-49FF-B457-DD06-DCF13FB02D5B}"/>
              </a:ext>
            </a:extLst>
          </p:cNvPr>
          <p:cNvSpPr/>
          <p:nvPr/>
        </p:nvSpPr>
        <p:spPr>
          <a:xfrm>
            <a:off x="397565" y="1287872"/>
            <a:ext cx="884583" cy="2107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7249FEE-6FE2-73D4-0E1B-A9C58F6CE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38300"/>
            <a:ext cx="10372726" cy="39318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27E4F7-6A2F-6D69-54B7-403B1A9BF4CB}"/>
              </a:ext>
            </a:extLst>
          </p:cNvPr>
          <p:cNvSpPr/>
          <p:nvPr/>
        </p:nvSpPr>
        <p:spPr>
          <a:xfrm>
            <a:off x="3655563" y="5180816"/>
            <a:ext cx="1788070" cy="277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3073A-8824-9A48-ED96-2497C30DB5A1}"/>
              </a:ext>
            </a:extLst>
          </p:cNvPr>
          <p:cNvSpPr/>
          <p:nvPr/>
        </p:nvSpPr>
        <p:spPr>
          <a:xfrm>
            <a:off x="3389789" y="5180816"/>
            <a:ext cx="2456121" cy="50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729EB-86B1-68BC-BE2E-37D1F26AAB2F}"/>
                  </a:ext>
                </a:extLst>
              </p:cNvPr>
              <p:cNvSpPr txBox="1"/>
              <p:nvPr/>
            </p:nvSpPr>
            <p:spPr>
              <a:xfrm>
                <a:off x="3267319" y="5280000"/>
                <a:ext cx="27010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𝒓𝒂𝒏𝒅𝒐𝒎𝒍𝒚</m:t>
                      </m:r>
                      <m:r>
                        <a:rPr lang="es-E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𝒔𝒆𝒍𝒆𝒄𝒕𝒆𝒅</m:t>
                      </m:r>
                      <m:r>
                        <a:rPr lang="es-E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𝒇𝒆𝒂𝒕𝒖𝒓𝒆𝒔</m:t>
                      </m:r>
                    </m:oMath>
                  </m:oMathPara>
                </a14:m>
                <a:endParaRPr lang="ca-ES" sz="15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729EB-86B1-68BC-BE2E-37D1F26A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19" y="5280000"/>
                <a:ext cx="2701060" cy="230832"/>
              </a:xfrm>
              <a:prstGeom prst="rect">
                <a:avLst/>
              </a:prstGeom>
              <a:blipFill>
                <a:blip r:embed="rId4"/>
                <a:stretch>
                  <a:fillRect l="-2257" t="-5263" r="-2032" b="-36842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DFEFA8-7390-2373-4ED9-B245C238B5A6}"/>
              </a:ext>
            </a:extLst>
          </p:cNvPr>
          <p:cNvSpPr/>
          <p:nvPr/>
        </p:nvSpPr>
        <p:spPr>
          <a:xfrm>
            <a:off x="8890291" y="5381223"/>
            <a:ext cx="3033559" cy="8971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523F3E-A8C1-B4AC-F46F-AF4D033BA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973" y="5510832"/>
            <a:ext cx="2881905" cy="6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0" y="0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7484D5-3C03-0C46-4839-2AC44CFC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4" y="139275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112EAB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chemeClr val="bg2">
                    <a:lumMod val="75000"/>
                  </a:schemeClr>
                </a:solidFill>
              </a:rPr>
              <a:t>  Random forest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Regression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Explainable artificial intelligence 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ca-ES">
                <a:solidFill>
                  <a:srgbClr val="262686"/>
                </a:solidFill>
              </a:rPr>
              <a:t>  Conclusions</a:t>
            </a:r>
            <a:endParaRPr lang="es-ES">
              <a:solidFill>
                <a:srgbClr val="26268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15331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Contents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2" y="102667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E6A54-7811-78A2-08EA-7715FE33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" b="155"/>
          <a:stretch/>
        </p:blipFill>
        <p:spPr>
          <a:xfrm>
            <a:off x="721191" y="1601930"/>
            <a:ext cx="446193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49BC68B-B1F4-54E9-46E9-86DE494B843E}"/>
              </a:ext>
            </a:extLst>
          </p:cNvPr>
          <p:cNvSpPr/>
          <p:nvPr/>
        </p:nvSpPr>
        <p:spPr>
          <a:xfrm>
            <a:off x="6836063" y="1524904"/>
            <a:ext cx="4524478" cy="24895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53ADC7-790F-365E-045A-7C4E0887CC9B}"/>
              </a:ext>
            </a:extLst>
          </p:cNvPr>
          <p:cNvSpPr/>
          <p:nvPr/>
        </p:nvSpPr>
        <p:spPr>
          <a:xfrm>
            <a:off x="605848" y="3099788"/>
            <a:ext cx="5652078" cy="9146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A5C2CD-BAFC-8DBD-DD1F-7FBE19723646}"/>
              </a:ext>
            </a:extLst>
          </p:cNvPr>
          <p:cNvSpPr/>
          <p:nvPr/>
        </p:nvSpPr>
        <p:spPr>
          <a:xfrm>
            <a:off x="605847" y="1524904"/>
            <a:ext cx="4261428" cy="9612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Linear regression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Regression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BFF44-2678-A233-7031-E55C3540E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6" b="11522"/>
          <a:stretch/>
        </p:blipFill>
        <p:spPr>
          <a:xfrm>
            <a:off x="755762" y="1577583"/>
            <a:ext cx="3949587" cy="805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7A492-4291-49C5-21D7-CE0DB8139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46"/>
          <a:stretch/>
        </p:blipFill>
        <p:spPr>
          <a:xfrm>
            <a:off x="755762" y="3202925"/>
            <a:ext cx="5318703" cy="78556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023DFA-CEC0-E690-A2E5-6EB60AC2301E}"/>
              </a:ext>
            </a:extLst>
          </p:cNvPr>
          <p:cNvGrpSpPr/>
          <p:nvPr/>
        </p:nvGrpSpPr>
        <p:grpSpPr>
          <a:xfrm>
            <a:off x="605847" y="4234674"/>
            <a:ext cx="10754694" cy="1956576"/>
            <a:chOff x="2387148" y="3329040"/>
            <a:chExt cx="6292734" cy="19565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D7D1AB-AA87-F277-6F5D-15C8ACBBEE1B}"/>
                </a:ext>
              </a:extLst>
            </p:cNvPr>
            <p:cNvSpPr/>
            <p:nvPr/>
          </p:nvSpPr>
          <p:spPr>
            <a:xfrm>
              <a:off x="2387148" y="3329040"/>
              <a:ext cx="6292734" cy="1956576"/>
            </a:xfrm>
            <a:prstGeom prst="roundRect">
              <a:avLst>
                <a:gd name="adj" fmla="val 723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i="1">
                  <a:solidFill>
                    <a:schemeClr val="tx1"/>
                  </a:solidFill>
                </a:rPr>
                <a:t>Linearity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i="1">
                  <a:solidFill>
                    <a:schemeClr val="tx1"/>
                  </a:solidFill>
                </a:rPr>
                <a:t>Normality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i="1">
                  <a:solidFill>
                    <a:schemeClr val="tx1"/>
                  </a:solidFill>
                </a:rPr>
                <a:t>Independence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i="1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ca-ES" sz="2800" i="1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ca-ES" sz="2800" i="1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ca-ES" sz="2800" i="1">
                  <a:solidFill>
                    <a:schemeClr val="tx1"/>
                  </a:solidFill>
                </a:rPr>
                <a:t>Absence of multicollinearity</a:t>
              </a:r>
              <a:endParaRPr lang="en-US" sz="2800" i="1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i="1">
                  <a:solidFill>
                    <a:schemeClr val="tx1"/>
                  </a:solidFill>
                </a:rPr>
                <a:t>Fixed features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ca-ES" sz="2800" i="1">
                  <a:solidFill>
                    <a:srgbClr val="FF0000"/>
                  </a:solidFill>
                </a:rPr>
                <a:t>Homoscedasticity</a:t>
              </a:r>
              <a:endParaRPr lang="en-US" sz="2800" i="1">
                <a:solidFill>
                  <a:srgbClr val="FF0000"/>
                </a:solidFill>
              </a:endParaRPr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35353500-DEA0-E7A8-65C4-88EF08834A26}"/>
                </a:ext>
              </a:extLst>
            </p:cNvPr>
            <p:cNvSpPr/>
            <p:nvPr/>
          </p:nvSpPr>
          <p:spPr>
            <a:xfrm>
              <a:off x="2387148" y="3329041"/>
              <a:ext cx="6292734" cy="519945"/>
            </a:xfrm>
            <a:prstGeom prst="round2SameRect">
              <a:avLst/>
            </a:prstGeom>
            <a:solidFill>
              <a:srgbClr val="262686"/>
            </a:solidFill>
            <a:ln>
              <a:solidFill>
                <a:srgbClr val="262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r>
                <a:rPr lang="es-ES" sz="2800" b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Model assumptions</a:t>
              </a:r>
              <a:endParaRPr lang="ca-ES" sz="24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5D54F7F4-CB10-57AD-92BE-5CE5FBB6EAFA}"/>
              </a:ext>
            </a:extLst>
          </p:cNvPr>
          <p:cNvSpPr/>
          <p:nvPr/>
        </p:nvSpPr>
        <p:spPr>
          <a:xfrm>
            <a:off x="605847" y="2683229"/>
            <a:ext cx="5652078" cy="519945"/>
          </a:xfrm>
          <a:prstGeom prst="round2SameRect">
            <a:avLst/>
          </a:prstGeom>
          <a:solidFill>
            <a:srgbClr val="262686"/>
          </a:solidFill>
          <a:ln>
            <a:solidFill>
              <a:srgbClr val="262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s-ES" sz="28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Optimisation problem</a:t>
            </a:r>
            <a:endParaRPr lang="ca-ES" sz="2800" b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CE43790-BC17-F0DE-7B44-2B1AEEF6757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867275" y="2005547"/>
            <a:ext cx="981075" cy="677682"/>
          </a:xfrm>
          <a:prstGeom prst="bentConnector3">
            <a:avLst>
              <a:gd name="adj1" fmla="val 995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80DBBF-2FDB-43DB-2E69-E17E60FB5A01}"/>
              </a:ext>
            </a:extLst>
          </p:cNvPr>
          <p:cNvSpPr/>
          <p:nvPr/>
        </p:nvSpPr>
        <p:spPr>
          <a:xfrm>
            <a:off x="5827171" y="3379717"/>
            <a:ext cx="268830" cy="371963"/>
          </a:xfrm>
          <a:prstGeom prst="roundRect">
            <a:avLst>
              <a:gd name="adj" fmla="val 7230"/>
            </a:avLst>
          </a:prstGeom>
          <a:solidFill>
            <a:srgbClr val="B9402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  <a:p>
            <a:endParaRPr lang="en-US" sz="2000" i="1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BF62388-D26A-1C91-E538-794759FBA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309" y="1731707"/>
            <a:ext cx="1759808" cy="3852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A70F55-1EE0-4DD5-9F87-318B6CEED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269"/>
          <a:stretch/>
        </p:blipFill>
        <p:spPr>
          <a:xfrm>
            <a:off x="8188775" y="2309615"/>
            <a:ext cx="1984877" cy="15660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B8B318F-2DCA-7672-7F9A-2CC6E996F7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9" r="92531"/>
          <a:stretch/>
        </p:blipFill>
        <p:spPr>
          <a:xfrm>
            <a:off x="7644375" y="2337591"/>
            <a:ext cx="451439" cy="1431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25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7" grpId="0" animBg="1"/>
      <p:bldP spid="21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6EE4AA-900D-699B-B2CD-D45EB0E9471B}"/>
              </a:ext>
            </a:extLst>
          </p:cNvPr>
          <p:cNvSpPr/>
          <p:nvPr/>
        </p:nvSpPr>
        <p:spPr>
          <a:xfrm>
            <a:off x="7858125" y="1524904"/>
            <a:ext cx="3502416" cy="24895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B9D413E-E432-9AE9-206A-F47A20BA1A13}"/>
              </a:ext>
            </a:extLst>
          </p:cNvPr>
          <p:cNvSpPr/>
          <p:nvPr/>
        </p:nvSpPr>
        <p:spPr>
          <a:xfrm>
            <a:off x="9911753" y="2554667"/>
            <a:ext cx="1257301" cy="4997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802C15-A37E-EDCF-72DD-BF4D0687E660}"/>
              </a:ext>
            </a:extLst>
          </p:cNvPr>
          <p:cNvSpPr/>
          <p:nvPr/>
        </p:nvSpPr>
        <p:spPr>
          <a:xfrm>
            <a:off x="605848" y="3099788"/>
            <a:ext cx="6565809" cy="9146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FBFAB73-F914-D237-DFC1-1F68A8631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4"/>
          <a:stretch/>
        </p:blipFill>
        <p:spPr>
          <a:xfrm>
            <a:off x="831459" y="3257713"/>
            <a:ext cx="5769367" cy="7307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7E8627-81E1-8044-0C05-27D2C223FE6A}"/>
              </a:ext>
            </a:extLst>
          </p:cNvPr>
          <p:cNvSpPr/>
          <p:nvPr/>
        </p:nvSpPr>
        <p:spPr>
          <a:xfrm>
            <a:off x="605847" y="1524904"/>
            <a:ext cx="4261428" cy="9612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Weighted linear regression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Regression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108CA-18AF-4B69-228B-258AA8BB9A18}"/>
              </a:ext>
            </a:extLst>
          </p:cNvPr>
          <p:cNvGrpSpPr/>
          <p:nvPr/>
        </p:nvGrpSpPr>
        <p:grpSpPr>
          <a:xfrm>
            <a:off x="605847" y="4240450"/>
            <a:ext cx="10754694" cy="1956576"/>
            <a:chOff x="2387148" y="3329040"/>
            <a:chExt cx="6292734" cy="195657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DCDA94D-FE9C-ED92-94F8-93D03FADB6F0}"/>
                </a:ext>
              </a:extLst>
            </p:cNvPr>
            <p:cNvSpPr/>
            <p:nvPr/>
          </p:nvSpPr>
          <p:spPr>
            <a:xfrm>
              <a:off x="2387148" y="3329040"/>
              <a:ext cx="6292734" cy="1956576"/>
            </a:xfrm>
            <a:prstGeom prst="roundRect">
              <a:avLst>
                <a:gd name="adj" fmla="val 723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just"/>
              <a:r>
                <a:rPr lang="en-US" sz="2400"/>
                <a:t>W</a:t>
              </a:r>
            </a:p>
            <a:p>
              <a:pPr algn="just"/>
              <a:r>
                <a:rPr lang="en-US" sz="2400" i="1">
                  <a:solidFill>
                    <a:schemeClr val="tx1"/>
                  </a:solidFill>
                </a:rPr>
                <a:t>Weighted linear regression uses different weights for each observation based on their variance. A small error variance observation has a large weight since it includes more information than a large error variance observation, which has a small weight.</a:t>
              </a:r>
              <a:endParaRPr lang="en-US" sz="2800" i="1">
                <a:solidFill>
                  <a:schemeClr val="tx1"/>
                </a:solidFill>
              </a:endParaRPr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624581CC-10DD-54E3-64D7-6473A5A560FD}"/>
                </a:ext>
              </a:extLst>
            </p:cNvPr>
            <p:cNvSpPr/>
            <p:nvPr/>
          </p:nvSpPr>
          <p:spPr>
            <a:xfrm>
              <a:off x="2387148" y="3329041"/>
              <a:ext cx="6292734" cy="519945"/>
            </a:xfrm>
            <a:prstGeom prst="round2SameRect">
              <a:avLst/>
            </a:prstGeom>
            <a:solidFill>
              <a:srgbClr val="262686"/>
            </a:solidFill>
            <a:ln>
              <a:solidFill>
                <a:srgbClr val="262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r>
                <a:rPr lang="en-US" sz="2800"/>
                <a:t>Violation of homoscedasticity</a:t>
              </a:r>
              <a:endParaRPr lang="ca-ES" sz="24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ADECD6-01F2-4850-D180-FBC2E74F6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62" y="1569915"/>
            <a:ext cx="3959113" cy="863179"/>
          </a:xfrm>
          <a:prstGeom prst="rect">
            <a:avLst/>
          </a:prstGeom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6E3B8D9A-A9DF-6DCF-C059-36576A542F24}"/>
              </a:ext>
            </a:extLst>
          </p:cNvPr>
          <p:cNvSpPr/>
          <p:nvPr/>
        </p:nvSpPr>
        <p:spPr>
          <a:xfrm>
            <a:off x="605847" y="2683229"/>
            <a:ext cx="6565810" cy="519945"/>
          </a:xfrm>
          <a:prstGeom prst="round2SameRect">
            <a:avLst/>
          </a:prstGeom>
          <a:solidFill>
            <a:srgbClr val="262686"/>
          </a:solidFill>
          <a:ln>
            <a:solidFill>
              <a:srgbClr val="262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s-ES" sz="28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Optimisation problem</a:t>
            </a:r>
            <a:endParaRPr lang="ca-ES" sz="2800" b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ABF38E5-077A-3508-152C-5F0777B3DDA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67275" y="2005547"/>
            <a:ext cx="981075" cy="677682"/>
          </a:xfrm>
          <a:prstGeom prst="bentConnector3">
            <a:avLst>
              <a:gd name="adj1" fmla="val 995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CA7BAA-3C4E-64C9-FAFE-3233982D2198}"/>
              </a:ext>
            </a:extLst>
          </p:cNvPr>
          <p:cNvSpPr/>
          <p:nvPr/>
        </p:nvSpPr>
        <p:spPr>
          <a:xfrm>
            <a:off x="6249895" y="3377901"/>
            <a:ext cx="373741" cy="414112"/>
          </a:xfrm>
          <a:prstGeom prst="roundRect">
            <a:avLst>
              <a:gd name="adj" fmla="val 7230"/>
            </a:avLst>
          </a:prstGeom>
          <a:solidFill>
            <a:srgbClr val="B9402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  <a:p>
            <a:endParaRPr lang="en-US" sz="2000" i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DA0E52-2A0D-4F03-468A-1266902CF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397" y="1687453"/>
            <a:ext cx="1847183" cy="10944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CB9485-C546-30DA-3461-DF64C85A1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397" y="2853470"/>
            <a:ext cx="1847183" cy="1033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AA005C-1E60-4D71-478D-15B061C38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3260" y="2589199"/>
            <a:ext cx="1068852" cy="461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48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  <p:bldP spid="16" grpId="0" animBg="1"/>
      <p:bldP spid="20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423E4-AF91-114A-CAEE-264463335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60"/>
          <a:stretch/>
        </p:blipFill>
        <p:spPr>
          <a:xfrm>
            <a:off x="7200373" y="3174529"/>
            <a:ext cx="1449177" cy="93891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7C82C45-0EF5-764F-F97C-6041E4672668}"/>
              </a:ext>
            </a:extLst>
          </p:cNvPr>
          <p:cNvSpPr/>
          <p:nvPr/>
        </p:nvSpPr>
        <p:spPr>
          <a:xfrm>
            <a:off x="566800" y="3038167"/>
            <a:ext cx="5214849" cy="11479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50482F-6900-4754-4A5E-5E667F8D9E97}"/>
              </a:ext>
            </a:extLst>
          </p:cNvPr>
          <p:cNvSpPr/>
          <p:nvPr/>
        </p:nvSpPr>
        <p:spPr>
          <a:xfrm>
            <a:off x="6372345" y="3043921"/>
            <a:ext cx="5214849" cy="11479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4894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L1 and L2 regularisation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Regression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4EBFD-0DD5-1C92-46D9-E7D6BAE77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250"/>
          <a:stretch/>
        </p:blipFill>
        <p:spPr>
          <a:xfrm>
            <a:off x="1297580" y="3211522"/>
            <a:ext cx="1718027" cy="908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5668C-C0AA-CD3C-F652-2B4C255E51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24" t="-3519" b="711"/>
          <a:stretch/>
        </p:blipFill>
        <p:spPr>
          <a:xfrm>
            <a:off x="1545021" y="1447069"/>
            <a:ext cx="2415135" cy="6599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2CC918-08F0-B0E9-00FF-DB9E7E38D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0733" r="82324" b="-1"/>
          <a:stretch/>
        </p:blipFill>
        <p:spPr>
          <a:xfrm>
            <a:off x="3047064" y="3223181"/>
            <a:ext cx="578989" cy="5569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3F1E9C-0BEC-27DE-DADC-89DF4F88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85"/>
          <a:stretch/>
        </p:blipFill>
        <p:spPr>
          <a:xfrm>
            <a:off x="3626053" y="3211521"/>
            <a:ext cx="1132889" cy="9084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C204FD-49F8-9777-C2EB-35DF9EC83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34"/>
          <a:stretch/>
        </p:blipFill>
        <p:spPr>
          <a:xfrm>
            <a:off x="9278856" y="3134705"/>
            <a:ext cx="1177326" cy="100637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95DEF3-A56B-2133-45B3-39C54DEDDC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0733" r="82324" b="-1"/>
          <a:stretch/>
        </p:blipFill>
        <p:spPr>
          <a:xfrm>
            <a:off x="8693534" y="3245631"/>
            <a:ext cx="578989" cy="55699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52DCAF-55A5-3479-92E3-25E2FE537A45}"/>
              </a:ext>
            </a:extLst>
          </p:cNvPr>
          <p:cNvSpPr/>
          <p:nvPr/>
        </p:nvSpPr>
        <p:spPr>
          <a:xfrm>
            <a:off x="6319077" y="2638827"/>
            <a:ext cx="5410061" cy="3554357"/>
          </a:xfrm>
          <a:prstGeom prst="roundRect">
            <a:avLst>
              <a:gd name="adj" fmla="val 7230"/>
            </a:avLst>
          </a:prstGeom>
          <a:solidFill>
            <a:srgbClr val="2B73E9">
              <a:alpha val="11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400" i="1">
              <a:solidFill>
                <a:schemeClr val="tx1"/>
              </a:solidFill>
            </a:endParaRPr>
          </a:p>
          <a:p>
            <a:endParaRPr lang="en-US" sz="3200" i="1">
              <a:solidFill>
                <a:schemeClr val="tx1"/>
              </a:solidFill>
            </a:endParaRPr>
          </a:p>
          <a:p>
            <a:endParaRPr lang="ca-ES" sz="2400" i="1">
              <a:solidFill>
                <a:schemeClr val="tx1"/>
              </a:solidFill>
            </a:endParaRP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9B262971-DE87-38F6-8CA6-194CE1786E49}"/>
              </a:ext>
            </a:extLst>
          </p:cNvPr>
          <p:cNvSpPr/>
          <p:nvPr/>
        </p:nvSpPr>
        <p:spPr>
          <a:xfrm>
            <a:off x="6315634" y="2350460"/>
            <a:ext cx="5412778" cy="519945"/>
          </a:xfrm>
          <a:prstGeom prst="round2SameRect">
            <a:avLst/>
          </a:prstGeom>
          <a:solidFill>
            <a:srgbClr val="262686"/>
          </a:solidFill>
          <a:ln>
            <a:solidFill>
              <a:srgbClr val="262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7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Ridge regression (L2 regularisation)</a:t>
            </a:r>
            <a:endParaRPr lang="ca-ES" sz="2700" b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8D5777-8F77-1F92-1CCC-BB57593613CA}"/>
              </a:ext>
            </a:extLst>
          </p:cNvPr>
          <p:cNvSpPr/>
          <p:nvPr/>
        </p:nvSpPr>
        <p:spPr>
          <a:xfrm>
            <a:off x="462862" y="2506018"/>
            <a:ext cx="5410063" cy="3687166"/>
          </a:xfrm>
          <a:prstGeom prst="roundRect">
            <a:avLst>
              <a:gd name="adj" fmla="val 7230"/>
            </a:avLst>
          </a:prstGeom>
          <a:solidFill>
            <a:srgbClr val="2B73E9">
              <a:alpha val="11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400" i="1">
              <a:solidFill>
                <a:schemeClr val="tx1"/>
              </a:solidFill>
            </a:endParaRPr>
          </a:p>
          <a:p>
            <a:endParaRPr lang="en-US" sz="3200" i="1">
              <a:solidFill>
                <a:schemeClr val="tx1"/>
              </a:solidFill>
            </a:endParaRPr>
          </a:p>
          <a:p>
            <a:endParaRPr lang="ca-ES" sz="2400" i="1">
              <a:solidFill>
                <a:schemeClr val="tx1"/>
              </a:solidFill>
            </a:endParaRP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371DA863-07CD-B8BA-D94F-6A39102B0013}"/>
              </a:ext>
            </a:extLst>
          </p:cNvPr>
          <p:cNvSpPr/>
          <p:nvPr/>
        </p:nvSpPr>
        <p:spPr>
          <a:xfrm>
            <a:off x="469195" y="2350460"/>
            <a:ext cx="5410064" cy="519945"/>
          </a:xfrm>
          <a:prstGeom prst="round2SameRect">
            <a:avLst/>
          </a:prstGeom>
          <a:solidFill>
            <a:srgbClr val="262686"/>
          </a:solidFill>
          <a:ln>
            <a:solidFill>
              <a:srgbClr val="262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7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Lasso regression (L1 regularisation)</a:t>
            </a:r>
            <a:endParaRPr lang="ca-ES" sz="2700" b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5C46FC-4527-EB67-001F-E1EADF59AE75}"/>
              </a:ext>
            </a:extLst>
          </p:cNvPr>
          <p:cNvSpPr/>
          <p:nvPr/>
        </p:nvSpPr>
        <p:spPr>
          <a:xfrm>
            <a:off x="453153" y="1386551"/>
            <a:ext cx="3627120" cy="7903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744CD-C1F2-4870-1FF4-3FE2C6A83C6C}"/>
              </a:ext>
            </a:extLst>
          </p:cNvPr>
          <p:cNvSpPr txBox="1"/>
          <p:nvPr/>
        </p:nvSpPr>
        <p:spPr>
          <a:xfrm>
            <a:off x="859955" y="4491651"/>
            <a:ext cx="52148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/>
              <a:t>It tends far more to drive small weights to 0.</a:t>
            </a:r>
            <a:endParaRPr lang="ca-ES" sz="2800" i="1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5AAA10-74F9-D5E8-68FC-E144A39CC3F9}"/>
              </a:ext>
            </a:extLst>
          </p:cNvPr>
          <p:cNvSpPr txBox="1"/>
          <p:nvPr/>
        </p:nvSpPr>
        <p:spPr>
          <a:xfrm>
            <a:off x="6709001" y="4492025"/>
            <a:ext cx="52148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/>
              <a:t>It pushes down big weights than tiny ones.</a:t>
            </a:r>
            <a:endParaRPr lang="ca-ES" sz="2800" i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3FEB27F-383F-1ECF-28BE-67CA6EB1B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113" b="711"/>
          <a:stretch/>
        </p:blipFill>
        <p:spPr>
          <a:xfrm>
            <a:off x="591619" y="1469656"/>
            <a:ext cx="953402" cy="6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0" y="0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7484D5-3C03-0C46-4839-2AC44CFC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4" y="139275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112EAB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chemeClr val="bg2">
                    <a:lumMod val="75000"/>
                  </a:schemeClr>
                </a:solidFill>
              </a:rPr>
              <a:t>  Random forest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Regression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Explainable artificial intelligence 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ca-ES">
                <a:solidFill>
                  <a:srgbClr val="262686"/>
                </a:solidFill>
              </a:rPr>
              <a:t>  Conclusions</a:t>
            </a:r>
            <a:endParaRPr lang="es-ES">
              <a:solidFill>
                <a:srgbClr val="26268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15331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Contents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2" y="102667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E6A54-7811-78A2-08EA-7715FE33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" b="155"/>
          <a:stretch/>
        </p:blipFill>
        <p:spPr>
          <a:xfrm>
            <a:off x="721191" y="1601930"/>
            <a:ext cx="446193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4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454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What is explainable AI?</a:t>
            </a:r>
            <a:endParaRPr lang="es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718CC4-4FF7-3FAF-F519-7AF17A11DF01}"/>
              </a:ext>
            </a:extLst>
          </p:cNvPr>
          <p:cNvGrpSpPr/>
          <p:nvPr/>
        </p:nvGrpSpPr>
        <p:grpSpPr>
          <a:xfrm>
            <a:off x="718653" y="2858642"/>
            <a:ext cx="10754694" cy="1705475"/>
            <a:chOff x="2387148" y="3329041"/>
            <a:chExt cx="6292734" cy="17054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00F788-C087-CEF2-8B3E-5E305F35F1C4}"/>
                </a:ext>
              </a:extLst>
            </p:cNvPr>
            <p:cNvSpPr/>
            <p:nvPr/>
          </p:nvSpPr>
          <p:spPr>
            <a:xfrm>
              <a:off x="2387148" y="3329043"/>
              <a:ext cx="6292734" cy="1705473"/>
            </a:xfrm>
            <a:prstGeom prst="roundRect">
              <a:avLst>
                <a:gd name="adj" fmla="val 723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i="1">
                <a:solidFill>
                  <a:schemeClr val="tx1"/>
                </a:solidFill>
              </a:endParaRPr>
            </a:p>
            <a:p>
              <a:endParaRPr lang="en-US" sz="2400" i="1">
                <a:solidFill>
                  <a:schemeClr val="tx1"/>
                </a:solidFill>
              </a:endParaRPr>
            </a:p>
            <a:p>
              <a:endParaRPr lang="en-US" sz="2400" i="1">
                <a:solidFill>
                  <a:schemeClr val="tx1"/>
                </a:solidFill>
              </a:endParaRPr>
            </a:p>
            <a:p>
              <a:endParaRPr lang="en-US" sz="2400" i="1">
                <a:solidFill>
                  <a:schemeClr val="tx1"/>
                </a:solidFill>
              </a:endParaRPr>
            </a:p>
            <a:p>
              <a:pPr algn="just"/>
              <a:endParaRPr lang="en-US" sz="2400" i="1">
                <a:solidFill>
                  <a:schemeClr val="tx1"/>
                </a:solidFill>
              </a:endParaRPr>
            </a:p>
            <a:p>
              <a:pPr algn="just">
                <a:spcBef>
                  <a:spcPts val="1200"/>
                </a:spcBef>
              </a:pPr>
              <a:r>
                <a:rPr lang="en-US" sz="2400" i="1">
                  <a:solidFill>
                    <a:schemeClr val="tx1"/>
                  </a:solidFill>
                </a:rPr>
                <a:t>Set of techniques that either produce more understandable models keeping high levels of performance or provide external tools to better understand the models that are inherently not interpretable.</a:t>
              </a:r>
            </a:p>
            <a:p>
              <a:endParaRPr lang="en-US" sz="2400" i="1">
                <a:solidFill>
                  <a:schemeClr val="tx1"/>
                </a:solidFill>
              </a:endParaRPr>
            </a:p>
            <a:p>
              <a:endParaRPr lang="en-US" sz="2400" i="1">
                <a:solidFill>
                  <a:schemeClr val="tx1"/>
                </a:solidFill>
              </a:endParaRPr>
            </a:p>
            <a:p>
              <a:endParaRPr lang="en-US" sz="2400" i="1">
                <a:solidFill>
                  <a:schemeClr val="tx1"/>
                </a:solidFill>
              </a:endParaRPr>
            </a:p>
            <a:p>
              <a:endParaRPr lang="ca-ES" sz="2400" i="1">
                <a:solidFill>
                  <a:schemeClr val="tx1"/>
                </a:solidFill>
              </a:endParaRPr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C22CAA2F-3106-4A0A-FB07-18E7F2FBD677}"/>
                </a:ext>
              </a:extLst>
            </p:cNvPr>
            <p:cNvSpPr/>
            <p:nvPr/>
          </p:nvSpPr>
          <p:spPr>
            <a:xfrm>
              <a:off x="2387148" y="3329041"/>
              <a:ext cx="6292734" cy="519945"/>
            </a:xfrm>
            <a:prstGeom prst="round2SameRect">
              <a:avLst/>
            </a:prstGeom>
            <a:solidFill>
              <a:srgbClr val="262686"/>
            </a:solidFill>
            <a:ln>
              <a:solidFill>
                <a:srgbClr val="262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800" b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Explainable artificial intelligence</a:t>
              </a:r>
              <a:endParaRPr lang="ca-ES" sz="24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8938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763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XAI taxonomy</a:t>
            </a:r>
            <a:endParaRPr lang="es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F68BF-9A07-4D03-1263-94156CFA0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" b="-1"/>
          <a:stretch/>
        </p:blipFill>
        <p:spPr>
          <a:xfrm>
            <a:off x="1761018" y="1373385"/>
            <a:ext cx="8627572" cy="5074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788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LIME</a:t>
            </a:r>
            <a:endParaRPr lang="es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13AAE-45D0-B4DD-E57D-B7F7F8D6F594}"/>
              </a:ext>
            </a:extLst>
          </p:cNvPr>
          <p:cNvSpPr txBox="1"/>
          <p:nvPr/>
        </p:nvSpPr>
        <p:spPr>
          <a:xfrm>
            <a:off x="1007722" y="1777956"/>
            <a:ext cx="2560316" cy="342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8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L</a:t>
            </a:r>
            <a:r>
              <a:rPr lang="es-E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ocal</a:t>
            </a:r>
          </a:p>
          <a:p>
            <a:pPr>
              <a:lnSpc>
                <a:spcPct val="200000"/>
              </a:lnSpc>
            </a:pPr>
            <a:r>
              <a:rPr lang="es-ES" sz="28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I</a:t>
            </a:r>
            <a:r>
              <a:rPr lang="es-E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nterpretable</a:t>
            </a:r>
          </a:p>
          <a:p>
            <a:pPr>
              <a:lnSpc>
                <a:spcPct val="200000"/>
              </a:lnSpc>
            </a:pPr>
            <a:r>
              <a:rPr lang="es-ES" sz="2800" b="1">
                <a:latin typeface="Verdana Pro Black" panose="020B060402020202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M</a:t>
            </a:r>
            <a:r>
              <a:rPr lang="es-E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odel-agnostic</a:t>
            </a:r>
          </a:p>
          <a:p>
            <a:pPr>
              <a:lnSpc>
                <a:spcPct val="200000"/>
              </a:lnSpc>
            </a:pPr>
            <a:r>
              <a:rPr lang="es-ES" sz="28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E</a:t>
            </a:r>
            <a:r>
              <a:rPr lang="es-E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xplanations</a:t>
            </a:r>
            <a:endParaRPr lang="ca-ES" sz="28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757913-93F8-6109-69E3-41C32BCD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21" y="2027147"/>
            <a:ext cx="4315197" cy="3147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D57C1-7FA9-9F54-40E7-54961E4C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541" y="2997537"/>
            <a:ext cx="1335857" cy="14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8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787868-4A64-E303-2763-A52367E8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5" y="1663888"/>
            <a:ext cx="10591795" cy="16577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5270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LIME optimisation problem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BE2C9D-65CE-C4D6-D98A-78583639D800}"/>
              </a:ext>
            </a:extLst>
          </p:cNvPr>
          <p:cNvCxnSpPr>
            <a:cxnSpLocks/>
          </p:cNvCxnSpPr>
          <p:nvPr/>
        </p:nvCxnSpPr>
        <p:spPr>
          <a:xfrm flipV="1">
            <a:off x="1626781" y="2636874"/>
            <a:ext cx="0" cy="26103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89CBF31-25AD-FA4C-5F71-7B38DD90C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7" y="3853386"/>
            <a:ext cx="712684" cy="11837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AFCB44-2176-6C3D-E2E7-5D8430662720}"/>
              </a:ext>
            </a:extLst>
          </p:cNvPr>
          <p:cNvCxnSpPr>
            <a:cxnSpLocks/>
          </p:cNvCxnSpPr>
          <p:nvPr/>
        </p:nvCxnSpPr>
        <p:spPr>
          <a:xfrm flipV="1">
            <a:off x="6411328" y="2692297"/>
            <a:ext cx="280199" cy="5001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F693E5-5D99-BDB5-7684-97B3D1305EE5}"/>
              </a:ext>
            </a:extLst>
          </p:cNvPr>
          <p:cNvSpPr txBox="1"/>
          <p:nvPr/>
        </p:nvSpPr>
        <p:spPr>
          <a:xfrm>
            <a:off x="5136442" y="3139925"/>
            <a:ext cx="180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rgbClr val="3333B3"/>
                </a:solidFill>
              </a:rPr>
              <a:t>Complex</a:t>
            </a:r>
            <a:r>
              <a:rPr lang="es-ES" sz="2000" dirty="0">
                <a:solidFill>
                  <a:srgbClr val="3333B3"/>
                </a:solidFill>
              </a:rPr>
              <a:t> </a:t>
            </a:r>
            <a:r>
              <a:rPr lang="es-ES" sz="2000" dirty="0" err="1">
                <a:solidFill>
                  <a:srgbClr val="3333B3"/>
                </a:solidFill>
              </a:rPr>
              <a:t>model</a:t>
            </a:r>
            <a:endParaRPr lang="ca-ES" sz="2000" dirty="0">
              <a:solidFill>
                <a:srgbClr val="3333B3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426465-B683-900A-69FD-A459AC6A64EF}"/>
              </a:ext>
            </a:extLst>
          </p:cNvPr>
          <p:cNvCxnSpPr>
            <a:cxnSpLocks/>
          </p:cNvCxnSpPr>
          <p:nvPr/>
        </p:nvCxnSpPr>
        <p:spPr>
          <a:xfrm flipH="1" flipV="1">
            <a:off x="7503778" y="2691231"/>
            <a:ext cx="213953" cy="10870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90EA4E-5984-56C1-94AA-DEDE38DFF74A}"/>
              </a:ext>
            </a:extLst>
          </p:cNvPr>
          <p:cNvSpPr txBox="1"/>
          <p:nvPr/>
        </p:nvSpPr>
        <p:spPr>
          <a:xfrm>
            <a:off x="6957194" y="3762833"/>
            <a:ext cx="1555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3333B3"/>
                </a:solidFill>
              </a:rPr>
              <a:t>Simple </a:t>
            </a:r>
          </a:p>
          <a:p>
            <a:pPr algn="ctr"/>
            <a:r>
              <a:rPr lang="es-ES" sz="2000" dirty="0">
                <a:solidFill>
                  <a:srgbClr val="3333B3"/>
                </a:solidFill>
              </a:rPr>
              <a:t>interpretable</a:t>
            </a:r>
          </a:p>
          <a:p>
            <a:pPr algn="ctr"/>
            <a:r>
              <a:rPr lang="es-ES" sz="2000" dirty="0">
                <a:solidFill>
                  <a:srgbClr val="3333B3"/>
                </a:solidFill>
              </a:rPr>
              <a:t> </a:t>
            </a:r>
            <a:r>
              <a:rPr lang="es-ES" sz="2000" dirty="0" err="1">
                <a:solidFill>
                  <a:srgbClr val="3333B3"/>
                </a:solidFill>
              </a:rPr>
              <a:t>model</a:t>
            </a:r>
            <a:endParaRPr lang="ca-ES" sz="2000" dirty="0">
              <a:solidFill>
                <a:srgbClr val="3333B3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E6BED1-85D2-80AD-B7CD-CAB3ECB32A42}"/>
              </a:ext>
            </a:extLst>
          </p:cNvPr>
          <p:cNvSpPr txBox="1"/>
          <p:nvPr/>
        </p:nvSpPr>
        <p:spPr>
          <a:xfrm>
            <a:off x="3270453" y="3564357"/>
            <a:ext cx="1555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rgbClr val="3333B3"/>
                </a:solidFill>
              </a:rPr>
              <a:t>Family</a:t>
            </a:r>
            <a:r>
              <a:rPr lang="es-ES" sz="2000" dirty="0">
                <a:solidFill>
                  <a:srgbClr val="3333B3"/>
                </a:solidFill>
              </a:rPr>
              <a:t> </a:t>
            </a:r>
            <a:r>
              <a:rPr lang="es-ES" sz="2000" dirty="0" err="1">
                <a:solidFill>
                  <a:srgbClr val="3333B3"/>
                </a:solidFill>
              </a:rPr>
              <a:t>of</a:t>
            </a:r>
            <a:r>
              <a:rPr lang="es-ES" sz="2000" dirty="0">
                <a:solidFill>
                  <a:srgbClr val="3333B3"/>
                </a:solidFill>
              </a:rPr>
              <a:t> </a:t>
            </a:r>
          </a:p>
          <a:p>
            <a:pPr algn="ctr"/>
            <a:r>
              <a:rPr lang="es-ES" sz="2000" dirty="0">
                <a:solidFill>
                  <a:srgbClr val="3333B3"/>
                </a:solidFill>
              </a:rPr>
              <a:t>interpretable</a:t>
            </a:r>
          </a:p>
          <a:p>
            <a:pPr algn="ctr"/>
            <a:r>
              <a:rPr lang="es-ES" sz="2000" dirty="0">
                <a:solidFill>
                  <a:srgbClr val="3333B3"/>
                </a:solidFill>
              </a:rPr>
              <a:t> </a:t>
            </a:r>
            <a:r>
              <a:rPr lang="es-ES" sz="2000" dirty="0" err="1">
                <a:solidFill>
                  <a:srgbClr val="3333B3"/>
                </a:solidFill>
              </a:rPr>
              <a:t>models</a:t>
            </a:r>
            <a:endParaRPr lang="ca-ES" sz="2000" dirty="0">
              <a:solidFill>
                <a:srgbClr val="3333B3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4802ED-CBDF-DE27-E3F2-04A47B8AD666}"/>
              </a:ext>
            </a:extLst>
          </p:cNvPr>
          <p:cNvCxnSpPr>
            <a:cxnSpLocks/>
          </p:cNvCxnSpPr>
          <p:nvPr/>
        </p:nvCxnSpPr>
        <p:spPr>
          <a:xfrm flipV="1">
            <a:off x="4208328" y="3192435"/>
            <a:ext cx="392247" cy="3719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D44B677-C587-69CD-A0FB-3B6DF2DD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48" y="3572969"/>
            <a:ext cx="1561588" cy="37308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D09344-BF24-13E5-2CF0-A29F1773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851" y="4807768"/>
            <a:ext cx="984570" cy="3651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DF9870-DA59-E02A-ED9B-FECCE3711191}"/>
              </a:ext>
            </a:extLst>
          </p:cNvPr>
          <p:cNvSpPr txBox="1"/>
          <p:nvPr/>
        </p:nvSpPr>
        <p:spPr>
          <a:xfrm>
            <a:off x="3430578" y="4691731"/>
            <a:ext cx="2198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number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features</a:t>
            </a:r>
            <a:endParaRPr lang="ca-ES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D826E2-2D15-C2D4-7777-6C2D04E77441}"/>
              </a:ext>
            </a:extLst>
          </p:cNvPr>
          <p:cNvCxnSpPr>
            <a:cxnSpLocks/>
          </p:cNvCxnSpPr>
          <p:nvPr/>
        </p:nvCxnSpPr>
        <p:spPr>
          <a:xfrm>
            <a:off x="2959421" y="4891786"/>
            <a:ext cx="453493" cy="10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80A1D6A-19BC-13D1-9D1A-E442B4DF1A43}"/>
                  </a:ext>
                </a:extLst>
              </p14:cNvPr>
              <p14:cNvContentPartPr/>
              <p14:nvPr/>
            </p14:nvContentPartPr>
            <p14:xfrm>
              <a:off x="2786334" y="4840204"/>
              <a:ext cx="113400" cy="123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80A1D6A-19BC-13D1-9D1A-E442B4DF1A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8334" y="4804308"/>
                <a:ext cx="149040" cy="195272"/>
              </a:xfrm>
              <a:prstGeom prst="rect">
                <a:avLst/>
              </a:prstGeom>
            </p:spPr>
          </p:pic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33ABCCE-C427-9A9B-41B7-119C08C5D967}"/>
              </a:ext>
            </a:extLst>
          </p:cNvPr>
          <p:cNvCxnSpPr>
            <a:cxnSpLocks/>
          </p:cNvCxnSpPr>
          <p:nvPr/>
        </p:nvCxnSpPr>
        <p:spPr>
          <a:xfrm flipH="1" flipV="1">
            <a:off x="8565622" y="2691231"/>
            <a:ext cx="336461" cy="523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E2424C6-F4DE-E2B4-5B6D-A93F2372E344}"/>
              </a:ext>
            </a:extLst>
          </p:cNvPr>
          <p:cNvSpPr txBox="1"/>
          <p:nvPr/>
        </p:nvSpPr>
        <p:spPr>
          <a:xfrm>
            <a:off x="7950439" y="3139925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rgbClr val="3333B3"/>
                </a:solidFill>
              </a:rPr>
              <a:t>Neighbourhood</a:t>
            </a:r>
            <a:r>
              <a:rPr lang="es-ES" sz="2000" dirty="0">
                <a:solidFill>
                  <a:srgbClr val="3333B3"/>
                </a:solidFill>
              </a:rPr>
              <a:t> </a:t>
            </a:r>
            <a:r>
              <a:rPr lang="es-ES" sz="2000" dirty="0" err="1">
                <a:solidFill>
                  <a:srgbClr val="3333B3"/>
                </a:solidFill>
              </a:rPr>
              <a:t>of</a:t>
            </a:r>
            <a:r>
              <a:rPr lang="es-ES" sz="2000" dirty="0">
                <a:solidFill>
                  <a:srgbClr val="3333B3"/>
                </a:solidFill>
              </a:rPr>
              <a:t> x</a:t>
            </a:r>
            <a:endParaRPr lang="ca-ES" sz="2000" dirty="0">
              <a:solidFill>
                <a:srgbClr val="3333B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379ADC-820B-9A2F-BCAE-A67B9D33BA09}"/>
              </a:ext>
            </a:extLst>
          </p:cNvPr>
          <p:cNvSpPr txBox="1"/>
          <p:nvPr/>
        </p:nvSpPr>
        <p:spPr>
          <a:xfrm>
            <a:off x="8303426" y="5247182"/>
            <a:ext cx="2597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i="1" dirty="0">
                <a:solidFill>
                  <a:srgbClr val="FF0000"/>
                </a:solidFill>
              </a:rPr>
              <a:t>2 LOSS TERMS</a:t>
            </a:r>
            <a:endParaRPr lang="ca-ES" sz="3200" b="1" i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92321A-2D3A-5735-4CDE-DD46F7EA3A7A}"/>
              </a:ext>
            </a:extLst>
          </p:cNvPr>
          <p:cNvSpPr/>
          <p:nvPr/>
        </p:nvSpPr>
        <p:spPr>
          <a:xfrm>
            <a:off x="5629258" y="1807535"/>
            <a:ext cx="3352817" cy="863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629813-7687-4D3E-E9DE-C54E264BA479}"/>
              </a:ext>
            </a:extLst>
          </p:cNvPr>
          <p:cNvSpPr/>
          <p:nvPr/>
        </p:nvSpPr>
        <p:spPr>
          <a:xfrm>
            <a:off x="9753600" y="1809661"/>
            <a:ext cx="1676399" cy="863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6FB4D2-A9E4-131D-28C2-5E9779D25F10}"/>
              </a:ext>
            </a:extLst>
          </p:cNvPr>
          <p:cNvSpPr txBox="1"/>
          <p:nvPr/>
        </p:nvSpPr>
        <p:spPr>
          <a:xfrm>
            <a:off x="7202196" y="1352975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(1)</a:t>
            </a:r>
            <a:endParaRPr lang="ca-ES" sz="2400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CCCF98-8EFE-EE95-40B6-60AB523C6325}"/>
              </a:ext>
            </a:extLst>
          </p:cNvPr>
          <p:cNvSpPr txBox="1"/>
          <p:nvPr/>
        </p:nvSpPr>
        <p:spPr>
          <a:xfrm>
            <a:off x="10316244" y="1352974"/>
            <a:ext cx="5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(2)</a:t>
            </a:r>
            <a:endParaRPr lang="ca-E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16">
                <a:extLst>
                  <a:ext uri="{FF2B5EF4-FFF2-40B4-BE49-F238E27FC236}">
                    <a16:creationId xmlns:a16="http://schemas.microsoft.com/office/drawing/2014/main" id="{79BCF130-C0C6-33CE-BAC6-F049F005FE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871894"/>
                  </p:ext>
                </p:extLst>
              </p:nvPr>
            </p:nvGraphicFramePr>
            <p:xfrm>
              <a:off x="747182" y="5418510"/>
              <a:ext cx="6455014" cy="351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4940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18511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5892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642301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</a:tblGrid>
                  <a:tr h="3512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sz="16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sz="16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sz="16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sz="16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16">
                <a:extLst>
                  <a:ext uri="{FF2B5EF4-FFF2-40B4-BE49-F238E27FC236}">
                    <a16:creationId xmlns:a16="http://schemas.microsoft.com/office/drawing/2014/main" id="{79BCF130-C0C6-33CE-BAC6-F049F005FE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871894"/>
                  </p:ext>
                </p:extLst>
              </p:nvPr>
            </p:nvGraphicFramePr>
            <p:xfrm>
              <a:off x="747182" y="5418510"/>
              <a:ext cx="6455014" cy="351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4940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18511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5892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642301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</a:tblGrid>
                  <a:tr h="351292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79" t="-1695" r="-302273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000" t="-1695" r="-201132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3065" t="-1695" r="-10421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92963" t="-1695" r="-741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03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41" grpId="0"/>
      <p:bldP spid="51" grpId="0"/>
      <p:bldP spid="52" grpId="0"/>
      <p:bldP spid="53" grpId="0" animBg="1"/>
      <p:bldP spid="54" grpId="0" animBg="1"/>
      <p:bldP spid="55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0" y="0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7484D5-3C03-0C46-4839-2AC44CFC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4" y="139275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112EAB"/>
                </a:solidFill>
              </a:rPr>
              <a:t>  </a:t>
            </a:r>
            <a:r>
              <a:rPr lang="es-ES">
                <a:solidFill>
                  <a:srgbClr val="262686"/>
                </a:solidFill>
              </a:rPr>
              <a:t>Introduction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Machine learning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Random forest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Regression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Explainable artificial intelligence 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ca-ES">
                <a:solidFill>
                  <a:srgbClr val="262686"/>
                </a:solidFill>
              </a:rPr>
              <a:t>  Conclusions</a:t>
            </a:r>
            <a:endParaRPr lang="es-ES">
              <a:solidFill>
                <a:srgbClr val="26268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15331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Contents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2" y="102667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E6A54-7811-78A2-08EA-7715FE33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" b="155"/>
          <a:stretch/>
        </p:blipFill>
        <p:spPr>
          <a:xfrm>
            <a:off x="721191" y="1601930"/>
            <a:ext cx="446193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>
            <a:extLst>
              <a:ext uri="{FF2B5EF4-FFF2-40B4-BE49-F238E27FC236}">
                <a16:creationId xmlns:a16="http://schemas.microsoft.com/office/drawing/2014/main" id="{0BB24AAE-5432-FACA-DEDB-341B564F7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43"/>
          <a:stretch/>
        </p:blipFill>
        <p:spPr>
          <a:xfrm>
            <a:off x="7755157" y="1320468"/>
            <a:ext cx="3027283" cy="24863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46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LIME step by step</a:t>
            </a:r>
            <a:endParaRPr lang="es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F542C14-6C46-081E-3C8F-87107A9C7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43"/>
          <a:stretch/>
        </p:blipFill>
        <p:spPr>
          <a:xfrm>
            <a:off x="873926" y="1316973"/>
            <a:ext cx="3027283" cy="2486302"/>
          </a:xfrm>
          <a:prstGeom prst="rect">
            <a:avLst/>
          </a:prstGeom>
        </p:spPr>
      </p:pic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BE135B86-8334-F4AC-9964-BC0300BD1AA5}"/>
              </a:ext>
            </a:extLst>
          </p:cNvPr>
          <p:cNvCxnSpPr>
            <a:cxnSpLocks/>
            <a:stCxn id="256" idx="0"/>
          </p:cNvCxnSpPr>
          <p:nvPr/>
        </p:nvCxnSpPr>
        <p:spPr>
          <a:xfrm flipH="1" flipV="1">
            <a:off x="3000883" y="2610281"/>
            <a:ext cx="3095308" cy="962099"/>
          </a:xfrm>
          <a:prstGeom prst="straightConnector1">
            <a:avLst/>
          </a:prstGeom>
          <a:ln w="19050">
            <a:solidFill>
              <a:srgbClr val="FF3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FC25DB-3167-0198-142C-AEBDEEE33136}"/>
              </a:ext>
            </a:extLst>
          </p:cNvPr>
          <p:cNvSpPr/>
          <p:nvPr/>
        </p:nvSpPr>
        <p:spPr>
          <a:xfrm>
            <a:off x="5101546" y="3572380"/>
            <a:ext cx="1989290" cy="709582"/>
          </a:xfrm>
          <a:prstGeom prst="rect">
            <a:avLst/>
          </a:prstGeom>
          <a:noFill/>
          <a:ln>
            <a:solidFill>
              <a:srgbClr val="FF3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E78A4B3-A4C2-61F2-D899-E2A51E34D7BC}"/>
                  </a:ext>
                </a:extLst>
              </p:cNvPr>
              <p:cNvSpPr txBox="1"/>
              <p:nvPr/>
            </p:nvSpPr>
            <p:spPr>
              <a:xfrm>
                <a:off x="5117839" y="3647382"/>
                <a:ext cx="19563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𝒓𝒆𝒅𝒊𝒄𝒕𝒆𝒅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𝒊𝒏𝒔𝒕𝒂𝒏𝒄𝒆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𝒇𝒓𝒐𝒎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1200" b="1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𝒘𝒉𝒊𝒄𝒉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𝒘𝒆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𝒘𝒂𝒏𝒕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𝒈𝒆𝒕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𝒂𝒏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1200" b="1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𝒆𝒙𝒑𝒍𝒂𝒏𝒂𝒕𝒊𝒐𝒏</m:t>
                      </m:r>
                    </m:oMath>
                  </m:oMathPara>
                </a14:m>
                <a:endParaRPr lang="ca-ES" sz="1200" b="1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E78A4B3-A4C2-61F2-D899-E2A51E34D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839" y="3647382"/>
                <a:ext cx="1956322" cy="553998"/>
              </a:xfrm>
              <a:prstGeom prst="rect">
                <a:avLst/>
              </a:prstGeom>
              <a:blipFill>
                <a:blip r:embed="rId7"/>
                <a:stretch>
                  <a:fillRect l="-938" r="-625" b="-10989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20D333E-8A04-A8A1-6E74-E957C75F9812}"/>
              </a:ext>
            </a:extLst>
          </p:cNvPr>
          <p:cNvCxnSpPr>
            <a:cxnSpLocks/>
          </p:cNvCxnSpPr>
          <p:nvPr/>
        </p:nvCxnSpPr>
        <p:spPr>
          <a:xfrm>
            <a:off x="3167609" y="2747845"/>
            <a:ext cx="5278089" cy="668653"/>
          </a:xfrm>
          <a:prstGeom prst="line">
            <a:avLst/>
          </a:prstGeom>
          <a:ln w="19050">
            <a:solidFill>
              <a:srgbClr val="FF3A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B7E0B7CA-7C8E-43C7-8707-26BBC2DDFFAA}"/>
              </a:ext>
            </a:extLst>
          </p:cNvPr>
          <p:cNvCxnSpPr>
            <a:cxnSpLocks/>
          </p:cNvCxnSpPr>
          <p:nvPr/>
        </p:nvCxnSpPr>
        <p:spPr>
          <a:xfrm flipV="1">
            <a:off x="3167609" y="1666327"/>
            <a:ext cx="5176352" cy="626008"/>
          </a:xfrm>
          <a:prstGeom prst="line">
            <a:avLst/>
          </a:prstGeom>
          <a:ln w="19050">
            <a:solidFill>
              <a:srgbClr val="FF3A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0716C5E8-C3E8-179A-368B-13A86FE7F1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965"/>
          <a:stretch/>
        </p:blipFill>
        <p:spPr>
          <a:xfrm>
            <a:off x="873926" y="3796790"/>
            <a:ext cx="2498743" cy="2610902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2970A8D5-6C39-0E98-91D6-9A2DDA7791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15" r="63444"/>
          <a:stretch/>
        </p:blipFill>
        <p:spPr>
          <a:xfrm>
            <a:off x="8343961" y="3803275"/>
            <a:ext cx="2563675" cy="2610902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37CD6235-85DE-7AD1-0B28-09D946B89D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17" t="-1" b="-47585"/>
          <a:stretch/>
        </p:blipFill>
        <p:spPr>
          <a:xfrm>
            <a:off x="3881923" y="4814569"/>
            <a:ext cx="3192238" cy="611491"/>
          </a:xfrm>
          <a:prstGeom prst="rect">
            <a:avLst/>
          </a:prstGeom>
        </p:spPr>
      </p:pic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0305C206-E945-244E-1F1D-9D6C83D2D41E}"/>
              </a:ext>
            </a:extLst>
          </p:cNvPr>
          <p:cNvCxnSpPr>
            <a:cxnSpLocks/>
          </p:cNvCxnSpPr>
          <p:nvPr/>
        </p:nvCxnSpPr>
        <p:spPr>
          <a:xfrm flipV="1">
            <a:off x="5661353" y="5243132"/>
            <a:ext cx="141307" cy="45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16746C6A-5550-152B-8446-73C1480A8B76}"/>
              </a:ext>
            </a:extLst>
          </p:cNvPr>
          <p:cNvSpPr txBox="1"/>
          <p:nvPr/>
        </p:nvSpPr>
        <p:spPr>
          <a:xfrm>
            <a:off x="4650435" y="5713442"/>
            <a:ext cx="171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>
                <a:solidFill>
                  <a:schemeClr val="accent1"/>
                </a:solidFill>
              </a:rPr>
              <a:t>Some</a:t>
            </a:r>
            <a:r>
              <a:rPr lang="es-ES" sz="1400" i="1" dirty="0">
                <a:solidFill>
                  <a:schemeClr val="accent1"/>
                </a:solidFill>
              </a:rPr>
              <a:t> </a:t>
            </a:r>
            <a:r>
              <a:rPr lang="es-ES" sz="1400" i="1" dirty="0" err="1">
                <a:solidFill>
                  <a:schemeClr val="accent1"/>
                </a:solidFill>
              </a:rPr>
              <a:t>distance</a:t>
            </a:r>
            <a:r>
              <a:rPr lang="es-ES" sz="1400" i="1" dirty="0">
                <a:solidFill>
                  <a:schemeClr val="accent1"/>
                </a:solidFill>
              </a:rPr>
              <a:t> </a:t>
            </a:r>
            <a:r>
              <a:rPr lang="es-ES" sz="1400" i="1" dirty="0" err="1">
                <a:solidFill>
                  <a:schemeClr val="accent1"/>
                </a:solidFill>
              </a:rPr>
              <a:t>function</a:t>
            </a:r>
            <a:r>
              <a:rPr lang="es-ES" sz="1400" i="1" dirty="0">
                <a:solidFill>
                  <a:schemeClr val="accent1"/>
                </a:solidFill>
              </a:rPr>
              <a:t> D</a:t>
            </a:r>
            <a:endParaRPr lang="ca-ES" sz="1400" i="1" dirty="0">
              <a:solidFill>
                <a:schemeClr val="accent1"/>
              </a:solidFill>
            </a:endParaRP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432F8EA9-2ECE-C20D-BFEE-A9CBCBAA2654}"/>
              </a:ext>
            </a:extLst>
          </p:cNvPr>
          <p:cNvCxnSpPr>
            <a:cxnSpLocks/>
          </p:cNvCxnSpPr>
          <p:nvPr/>
        </p:nvCxnSpPr>
        <p:spPr>
          <a:xfrm flipH="1" flipV="1">
            <a:off x="6755849" y="5199188"/>
            <a:ext cx="194372" cy="572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5A7A81DF-403C-0054-5EE1-0F615CC28976}"/>
              </a:ext>
            </a:extLst>
          </p:cNvPr>
          <p:cNvSpPr txBox="1"/>
          <p:nvPr/>
        </p:nvSpPr>
        <p:spPr>
          <a:xfrm>
            <a:off x="6642893" y="5744219"/>
            <a:ext cx="90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chemeClr val="accent1"/>
                </a:solidFill>
              </a:rPr>
              <a:t>Kernel</a:t>
            </a:r>
            <a:r>
              <a:rPr lang="es-ES" sz="1400" dirty="0">
                <a:solidFill>
                  <a:schemeClr val="accent1"/>
                </a:solidFill>
              </a:rPr>
              <a:t> </a:t>
            </a:r>
            <a:r>
              <a:rPr lang="es-ES" sz="1400" dirty="0" err="1">
                <a:solidFill>
                  <a:schemeClr val="accent1"/>
                </a:solidFill>
              </a:rPr>
              <a:t>width</a:t>
            </a:r>
            <a:endParaRPr lang="ca-ES" sz="1400" dirty="0">
              <a:solidFill>
                <a:schemeClr val="accent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9198627-49C3-B07B-3613-3420BCD6F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6655" y="3561068"/>
            <a:ext cx="1171035" cy="270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0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7" grpId="0"/>
      <p:bldP spid="308" grpId="0"/>
      <p:bldP spid="3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143E36-4B9E-8A25-7388-BB713B7F81C7}"/>
              </a:ext>
            </a:extLst>
          </p:cNvPr>
          <p:cNvSpPr/>
          <p:nvPr/>
        </p:nvSpPr>
        <p:spPr>
          <a:xfrm>
            <a:off x="8351835" y="5248985"/>
            <a:ext cx="3515501" cy="10156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17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Loss terms</a:t>
            </a:r>
            <a:endParaRPr lang="es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FD9864-E6E2-6CD2-4BD3-D8B013CD9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78" y="3177450"/>
            <a:ext cx="8839200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933A0F-3940-6F29-A9DB-7D166CF4B0C9}"/>
              </a:ext>
            </a:extLst>
          </p:cNvPr>
          <p:cNvSpPr txBox="1"/>
          <p:nvPr/>
        </p:nvSpPr>
        <p:spPr>
          <a:xfrm>
            <a:off x="970176" y="2494677"/>
            <a:ext cx="1058490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i="1" dirty="0">
                <a:solidFill>
                  <a:srgbClr val="333333"/>
                </a:solidFill>
                <a:effectLst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Train a weighted, interpretable model on the dataset with the perturbed instances</a:t>
            </a:r>
          </a:p>
          <a:p>
            <a:pPr algn="l">
              <a:spcAft>
                <a:spcPts val="600"/>
              </a:spcAft>
            </a:pPr>
            <a:endParaRPr lang="en-US" sz="2000" b="0" i="0" dirty="0">
              <a:solidFill>
                <a:srgbClr val="333333"/>
              </a:solidFill>
              <a:effectLst/>
            </a:endParaRPr>
          </a:p>
          <a:p>
            <a:pPr algn="l"/>
            <a:endParaRPr lang="en-US" sz="1800" b="0" i="0" u="none" strike="noStrike" baseline="0" dirty="0">
              <a:latin typeface="CMR9"/>
            </a:endParaRPr>
          </a:p>
          <a:p>
            <a:pPr algn="l"/>
            <a:endParaRPr lang="en-US" dirty="0">
              <a:latin typeface="CMR9"/>
            </a:endParaRPr>
          </a:p>
          <a:p>
            <a:pPr algn="l"/>
            <a:endParaRPr lang="ca-E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266EA5-9D87-1D77-C917-00CEF0077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004" r="3614" b="26499"/>
          <a:stretch/>
        </p:blipFill>
        <p:spPr>
          <a:xfrm>
            <a:off x="1796378" y="5009603"/>
            <a:ext cx="1247243" cy="10510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981564-DD4D-407A-6C6E-0452BEEC502B}"/>
              </a:ext>
            </a:extLst>
          </p:cNvPr>
          <p:cNvSpPr txBox="1"/>
          <p:nvPr/>
        </p:nvSpPr>
        <p:spPr>
          <a:xfrm>
            <a:off x="3257648" y="515042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solidFill>
                  <a:srgbClr val="FF0000"/>
                </a:solidFill>
              </a:rPr>
              <a:t>?</a:t>
            </a:r>
            <a:endParaRPr lang="ca-ES" sz="4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764AD8-A3D1-D26E-B757-E7ED077B455E}"/>
              </a:ext>
            </a:extLst>
          </p:cNvPr>
          <p:cNvCxnSpPr>
            <a:cxnSpLocks/>
          </p:cNvCxnSpPr>
          <p:nvPr/>
        </p:nvCxnSpPr>
        <p:spPr>
          <a:xfrm flipV="1">
            <a:off x="7673586" y="3898629"/>
            <a:ext cx="141307" cy="45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33028-7891-6718-1AB7-1DF0B17205FB}"/>
              </a:ext>
            </a:extLst>
          </p:cNvPr>
          <p:cNvCxnSpPr>
            <a:cxnSpLocks/>
          </p:cNvCxnSpPr>
          <p:nvPr/>
        </p:nvCxnSpPr>
        <p:spPr>
          <a:xfrm flipH="1" flipV="1">
            <a:off x="9739331" y="3913817"/>
            <a:ext cx="252394" cy="47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AB0DDC-D90A-A06E-6842-668E72E05471}"/>
              </a:ext>
            </a:extLst>
          </p:cNvPr>
          <p:cNvSpPr txBox="1"/>
          <p:nvPr/>
        </p:nvSpPr>
        <p:spPr>
          <a:xfrm>
            <a:off x="6162990" y="4362226"/>
            <a:ext cx="3303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accent1"/>
                </a:solidFill>
              </a:rPr>
              <a:t>Complex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model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accent1"/>
                </a:solidFill>
              </a:rPr>
              <a:t>prediction</a:t>
            </a:r>
            <a:endParaRPr lang="es-ES" sz="2000" dirty="0">
              <a:solidFill>
                <a:schemeClr val="accent1"/>
              </a:solidFill>
            </a:endParaRPr>
          </a:p>
          <a:p>
            <a:endParaRPr lang="ca-ES" sz="20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868B07-C46E-57F9-EEBB-8E052C6BF829}"/>
              </a:ext>
            </a:extLst>
          </p:cNvPr>
          <p:cNvSpPr txBox="1"/>
          <p:nvPr/>
        </p:nvSpPr>
        <p:spPr>
          <a:xfrm>
            <a:off x="8408349" y="4388586"/>
            <a:ext cx="3303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Simple </a:t>
            </a:r>
            <a:r>
              <a:rPr lang="es-ES" sz="2000" dirty="0" err="1">
                <a:solidFill>
                  <a:schemeClr val="accent1"/>
                </a:solidFill>
              </a:rPr>
              <a:t>model</a:t>
            </a:r>
            <a:endParaRPr lang="es-ES" sz="2000" dirty="0">
              <a:solidFill>
                <a:schemeClr val="accent1"/>
              </a:solidFill>
            </a:endParaRPr>
          </a:p>
          <a:p>
            <a:pPr algn="ctr"/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prediction</a:t>
            </a:r>
            <a:endParaRPr lang="es-ES" sz="2000" dirty="0">
              <a:solidFill>
                <a:schemeClr val="accent1"/>
              </a:solidFill>
            </a:endParaRPr>
          </a:p>
          <a:p>
            <a:endParaRPr lang="ca-ES" sz="2000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A92929-977A-8996-2A97-6410CD16DE40}"/>
              </a:ext>
            </a:extLst>
          </p:cNvPr>
          <p:cNvSpPr txBox="1"/>
          <p:nvPr/>
        </p:nvSpPr>
        <p:spPr>
          <a:xfrm>
            <a:off x="3148195" y="5404249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i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LIME uses </a:t>
            </a:r>
            <a:r>
              <a:rPr lang="es-ES" sz="2000" b="1" i="1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sparse</a:t>
            </a:r>
            <a:r>
              <a:rPr lang="es-ES" sz="2000" b="1" i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linear </a:t>
            </a:r>
            <a:r>
              <a:rPr lang="es-ES" sz="2000" b="1" i="1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models</a:t>
            </a:r>
            <a:r>
              <a:rPr lang="es-ES" sz="2000" b="1" i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(K - LASSO</a:t>
            </a:r>
            <a:r>
              <a:rPr lang="es-ES" sz="2000" b="1" i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ca-ES" sz="2000" b="1" i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EA5354-34FE-6F8B-E356-F373857A9E61}"/>
              </a:ext>
            </a:extLst>
          </p:cNvPr>
          <p:cNvSpPr txBox="1"/>
          <p:nvPr/>
        </p:nvSpPr>
        <p:spPr>
          <a:xfrm>
            <a:off x="943611" y="328220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(1)</a:t>
            </a:r>
            <a:endParaRPr lang="ca-ES" sz="240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D06E55-7284-DECA-2F7B-B843A5C1E550}"/>
              </a:ext>
            </a:extLst>
          </p:cNvPr>
          <p:cNvSpPr txBox="1"/>
          <p:nvPr/>
        </p:nvSpPr>
        <p:spPr>
          <a:xfrm>
            <a:off x="970176" y="524088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FF0000"/>
                </a:solidFill>
              </a:rPr>
              <a:t>(2)</a:t>
            </a:r>
            <a:endParaRPr lang="ca-ES" sz="2400" b="1" dirty="0">
              <a:solidFill>
                <a:srgbClr val="FF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EF488A4-67A1-CDD9-65D7-36E0DBFE2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" r="3614"/>
          <a:stretch/>
        </p:blipFill>
        <p:spPr>
          <a:xfrm>
            <a:off x="970176" y="1562060"/>
            <a:ext cx="4073790" cy="6695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BEB9B4A-50D0-2ABE-9DDA-499800E1BF75}"/>
              </a:ext>
            </a:extLst>
          </p:cNvPr>
          <p:cNvSpPr/>
          <p:nvPr/>
        </p:nvSpPr>
        <p:spPr>
          <a:xfrm>
            <a:off x="2821757" y="1582732"/>
            <a:ext cx="1352551" cy="41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CEC98E-9E11-D280-088F-A76F2D1812F6}"/>
              </a:ext>
            </a:extLst>
          </p:cNvPr>
          <p:cNvSpPr/>
          <p:nvPr/>
        </p:nvSpPr>
        <p:spPr>
          <a:xfrm>
            <a:off x="4468839" y="1582733"/>
            <a:ext cx="625501" cy="41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FD4DEA-FDA9-8BD5-65A8-CF1B3BF174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250"/>
          <a:stretch/>
        </p:blipFill>
        <p:spPr>
          <a:xfrm>
            <a:off x="8488398" y="5404249"/>
            <a:ext cx="1530831" cy="8094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60A4BA-8279-68BB-4C87-A3DCDA7267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733" r="82324" b="-1"/>
          <a:stretch/>
        </p:blipFill>
        <p:spPr>
          <a:xfrm>
            <a:off x="10123804" y="5404249"/>
            <a:ext cx="578989" cy="5569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30ACBE-5E34-3D29-64AE-A481045159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085"/>
          <a:stretch/>
        </p:blipFill>
        <p:spPr>
          <a:xfrm>
            <a:off x="10702793" y="5422387"/>
            <a:ext cx="1000522" cy="802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103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6" grpId="0"/>
      <p:bldP spid="26" grpId="1"/>
      <p:bldP spid="31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197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LIME limitations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00FF5-806E-DECD-F58C-F9EF25A160DD}"/>
              </a:ext>
            </a:extLst>
          </p:cNvPr>
          <p:cNvSpPr txBox="1"/>
          <p:nvPr/>
        </p:nvSpPr>
        <p:spPr>
          <a:xfrm>
            <a:off x="1025652" y="2240427"/>
            <a:ext cx="6135624" cy="307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Neighbourhood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Non-linearity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Improbable instances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Instability</a:t>
            </a:r>
            <a:endParaRPr lang="ca-ES" sz="280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1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927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Shapley values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AB4FA-E34D-D2D7-64B4-E756A98ABC24}"/>
              </a:ext>
            </a:extLst>
          </p:cNvPr>
          <p:cNvSpPr/>
          <p:nvPr/>
        </p:nvSpPr>
        <p:spPr>
          <a:xfrm>
            <a:off x="9269229" y="2431147"/>
            <a:ext cx="2304796" cy="420642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997EEE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9CD20-2B30-ACF7-1363-4BC9A7D3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3" t="5186" r="5511" b="15692"/>
          <a:stretch/>
        </p:blipFill>
        <p:spPr>
          <a:xfrm>
            <a:off x="715852" y="1730174"/>
            <a:ext cx="4912774" cy="1263885"/>
          </a:xfrm>
          <a:prstGeom prst="rect">
            <a:avLst/>
          </a:prstGeom>
          <a:ln w="28575">
            <a:solidFill>
              <a:srgbClr val="3333B3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A8E482-8187-918D-55F3-C53969BDAB61}"/>
              </a:ext>
            </a:extLst>
          </p:cNvPr>
          <p:cNvSpPr/>
          <p:nvPr/>
        </p:nvSpPr>
        <p:spPr>
          <a:xfrm>
            <a:off x="668953" y="4295946"/>
            <a:ext cx="2072640" cy="1037502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997EEE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C69C4A-2EA3-0005-1B5E-09FABA2B942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64153" y="3001565"/>
            <a:ext cx="641120" cy="1294381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CF9DA5-C6EB-9719-5CD3-77D7F3EC655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705273" y="3016957"/>
            <a:ext cx="3519176" cy="1278989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4B6A30-EB1F-6FDC-D946-1224D9CDF44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705273" y="3016958"/>
            <a:ext cx="678761" cy="1278988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3FEE47-AAA7-90EA-F166-BF116A2F99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705273" y="3008165"/>
            <a:ext cx="2201915" cy="1287781"/>
          </a:xfrm>
          <a:prstGeom prst="line">
            <a:avLst/>
          </a:prstGeom>
          <a:ln>
            <a:solidFill>
              <a:srgbClr val="333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CB34C1-6025-C890-D52C-AC583C4ACB7E}"/>
              </a:ext>
            </a:extLst>
          </p:cNvPr>
          <p:cNvSpPr txBox="1"/>
          <p:nvPr/>
        </p:nvSpPr>
        <p:spPr>
          <a:xfrm>
            <a:off x="2787542" y="1300762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Team</a:t>
            </a:r>
            <a:endParaRPr lang="ca-ES" sz="2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5DB52-3670-F347-2582-A10133E0B45D}"/>
              </a:ext>
            </a:extLst>
          </p:cNvPr>
          <p:cNvSpPr txBox="1"/>
          <p:nvPr/>
        </p:nvSpPr>
        <p:spPr>
          <a:xfrm>
            <a:off x="1144734" y="3683387"/>
            <a:ext cx="155683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Contribution</a:t>
            </a:r>
            <a:endParaRPr lang="ca-ES" sz="2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F1EFD5-F864-32AD-BDAF-50A51BDF260D}"/>
              </a:ext>
            </a:extLst>
          </p:cNvPr>
          <p:cNvSpPr txBox="1"/>
          <p:nvPr/>
        </p:nvSpPr>
        <p:spPr>
          <a:xfrm>
            <a:off x="666960" y="4520965"/>
            <a:ext cx="2072639" cy="646331"/>
          </a:xfrm>
          <a:prstGeom prst="rect">
            <a:avLst/>
          </a:prstGeom>
          <a:solidFill>
            <a:srgbClr val="3333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CODING COMPETITION</a:t>
            </a:r>
            <a:endParaRPr lang="ca-ES" b="1" dirty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4BFF661-5933-1E8E-D689-F2F33BCA8CAB}"/>
              </a:ext>
            </a:extLst>
          </p:cNvPr>
          <p:cNvSpPr/>
          <p:nvPr/>
        </p:nvSpPr>
        <p:spPr>
          <a:xfrm>
            <a:off x="2894158" y="4494750"/>
            <a:ext cx="1645920" cy="670560"/>
          </a:xfrm>
          <a:prstGeom prst="rightArrow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758D83-F577-4066-CC2B-F6087D9A3D4A}"/>
              </a:ext>
            </a:extLst>
          </p:cNvPr>
          <p:cNvSpPr/>
          <p:nvPr/>
        </p:nvSpPr>
        <p:spPr>
          <a:xfrm>
            <a:off x="4643782" y="4305583"/>
            <a:ext cx="2072640" cy="1037502"/>
          </a:xfrm>
          <a:prstGeom prst="rect">
            <a:avLst/>
          </a:prstGeom>
          <a:solidFill>
            <a:srgbClr val="3333B3"/>
          </a:solidFill>
          <a:ln>
            <a:solidFill>
              <a:srgbClr val="775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997EE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126C7-8658-02F3-84B0-D278E6BE6E4F}"/>
              </a:ext>
            </a:extLst>
          </p:cNvPr>
          <p:cNvSpPr txBox="1"/>
          <p:nvPr/>
        </p:nvSpPr>
        <p:spPr>
          <a:xfrm>
            <a:off x="4643782" y="4639155"/>
            <a:ext cx="2072640" cy="369332"/>
          </a:xfrm>
          <a:prstGeom prst="rect">
            <a:avLst/>
          </a:prstGeom>
          <a:solidFill>
            <a:srgbClr val="3333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PAYOUT</a:t>
            </a:r>
            <a:endParaRPr lang="ca-ES" b="1" dirty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B0442-EB22-EA27-DF06-B536124827F3}"/>
              </a:ext>
            </a:extLst>
          </p:cNvPr>
          <p:cNvSpPr txBox="1"/>
          <p:nvPr/>
        </p:nvSpPr>
        <p:spPr>
          <a:xfrm>
            <a:off x="4643782" y="5395998"/>
            <a:ext cx="2072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3333B3"/>
                </a:solidFill>
                <a:latin typeface="Century Gothic" panose="020B0502020202020204" pitchFamily="34" charset="0"/>
              </a:rPr>
              <a:t>$</a:t>
            </a:r>
            <a:endParaRPr lang="ca-ES" sz="1600" dirty="0">
              <a:solidFill>
                <a:srgbClr val="3333B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FF376A-5F72-E847-79CA-AC3C36ED1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757" y="2369288"/>
            <a:ext cx="754866" cy="933855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6241463-00EF-075F-0BE8-199AC822A3BE}"/>
              </a:ext>
            </a:extLst>
          </p:cNvPr>
          <p:cNvSpPr/>
          <p:nvPr/>
        </p:nvSpPr>
        <p:spPr>
          <a:xfrm rot="19612048">
            <a:off x="5624188" y="2134450"/>
            <a:ext cx="152880" cy="185593"/>
          </a:xfrm>
          <a:prstGeom prst="triangle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5E0118-3AA8-541D-A2E1-8E0CBD5CF469}"/>
              </a:ext>
            </a:extLst>
          </p:cNvPr>
          <p:cNvSpPr txBox="1"/>
          <p:nvPr/>
        </p:nvSpPr>
        <p:spPr>
          <a:xfrm>
            <a:off x="5839005" y="1618220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What</a:t>
            </a:r>
            <a:r>
              <a:rPr lang="es-ES"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s-ES" sz="20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is</a:t>
            </a:r>
            <a:r>
              <a:rPr lang="es-ES"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a </a:t>
            </a:r>
            <a:r>
              <a:rPr lang="es-ES" sz="20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fair</a:t>
            </a:r>
            <a:r>
              <a:rPr lang="es-ES"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s-ES" sz="20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distribution</a:t>
            </a:r>
            <a:r>
              <a:rPr lang="es-ES"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?</a:t>
            </a:r>
            <a:endParaRPr lang="ca-ES" sz="2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30" name="Picture 2" descr="Kaggle - Viquipèdia, l'enciclopèdia lliure">
            <a:extLst>
              <a:ext uri="{FF2B5EF4-FFF2-40B4-BE49-F238E27FC236}">
                <a16:creationId xmlns:a16="http://schemas.microsoft.com/office/drawing/2014/main" id="{B607EE89-C8F4-8F73-5568-FD8DC42D1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6" y="5555107"/>
            <a:ext cx="1502833" cy="5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Double Brace 30">
            <a:extLst>
              <a:ext uri="{FF2B5EF4-FFF2-40B4-BE49-F238E27FC236}">
                <a16:creationId xmlns:a16="http://schemas.microsoft.com/office/drawing/2014/main" id="{E668AF7E-A667-CF56-6EB2-8E951484517F}"/>
              </a:ext>
            </a:extLst>
          </p:cNvPr>
          <p:cNvSpPr/>
          <p:nvPr/>
        </p:nvSpPr>
        <p:spPr>
          <a:xfrm rot="10800000" flipH="1">
            <a:off x="8822627" y="2080393"/>
            <a:ext cx="3956313" cy="1404937"/>
          </a:xfrm>
          <a:prstGeom prst="bracePair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8DCF0D-5961-6635-3AB1-4254ABBE72C0}"/>
              </a:ext>
            </a:extLst>
          </p:cNvPr>
          <p:cNvSpPr txBox="1"/>
          <p:nvPr/>
        </p:nvSpPr>
        <p:spPr>
          <a:xfrm>
            <a:off x="9243793" y="2463106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SHAPLEY VALUES</a:t>
            </a:r>
            <a:endParaRPr lang="ca-ES" sz="20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8CE77F-B59E-10C5-D4F7-67F02398537B}"/>
              </a:ext>
            </a:extLst>
          </p:cNvPr>
          <p:cNvSpPr txBox="1"/>
          <p:nvPr/>
        </p:nvSpPr>
        <p:spPr>
          <a:xfrm>
            <a:off x="9269229" y="3093141"/>
            <a:ext cx="18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2000" b="0" i="0" dirty="0" err="1">
                <a:solidFill>
                  <a:srgbClr val="000000"/>
                </a:solidFill>
                <a:effectLst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Lloyd</a:t>
            </a:r>
            <a:r>
              <a:rPr lang="ca-ES" sz="2000" b="0" i="0" dirty="0">
                <a:solidFill>
                  <a:srgbClr val="000000"/>
                </a:solidFill>
                <a:effectLst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ca-ES" sz="2000" b="0" i="0" dirty="0" err="1">
                <a:solidFill>
                  <a:srgbClr val="000000"/>
                </a:solidFill>
                <a:effectLst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Shapley</a:t>
            </a:r>
            <a:r>
              <a:rPr lang="ca-ES" sz="2000" b="0" i="0" dirty="0">
                <a:solidFill>
                  <a:srgbClr val="000000"/>
                </a:solidFill>
                <a:effectLst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</a:p>
          <a:p>
            <a:pPr algn="ctr"/>
            <a:r>
              <a:rPr lang="ca-ES" sz="2000" b="0" i="0">
                <a:solidFill>
                  <a:srgbClr val="000000"/>
                </a:solidFill>
                <a:effectLst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(1951)</a:t>
            </a:r>
            <a:endParaRPr lang="ca-ES" sz="2000" b="0" i="0" dirty="0">
              <a:solidFill>
                <a:srgbClr val="000000"/>
              </a:solidFill>
              <a:effectLst/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2A1D2D4-DF95-3B91-10EF-DAB39A6B0E2C}"/>
              </a:ext>
            </a:extLst>
          </p:cNvPr>
          <p:cNvSpPr/>
          <p:nvPr/>
        </p:nvSpPr>
        <p:spPr>
          <a:xfrm rot="3397270">
            <a:off x="1685641" y="1372443"/>
            <a:ext cx="4688614" cy="4125041"/>
          </a:xfrm>
          <a:prstGeom prst="arc">
            <a:avLst>
              <a:gd name="adj1" fmla="val 16200000"/>
              <a:gd name="adj2" fmla="val 19816490"/>
            </a:avLst>
          </a:prstGeom>
          <a:ln w="19050">
            <a:solidFill>
              <a:srgbClr val="333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30039C6-2E8D-C093-A545-4A389623BE70}"/>
              </a:ext>
            </a:extLst>
          </p:cNvPr>
          <p:cNvSpPr/>
          <p:nvPr/>
        </p:nvSpPr>
        <p:spPr>
          <a:xfrm>
            <a:off x="7239866" y="4384794"/>
            <a:ext cx="4236282" cy="8820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01F8AE7-6A7B-87BC-15E5-3D2B7B076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799" y="4494750"/>
            <a:ext cx="4009319" cy="6815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9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8" grpId="0" animBg="1"/>
      <p:bldP spid="29" grpId="0"/>
      <p:bldP spid="31" grpId="0" animBg="1"/>
      <p:bldP spid="32" grpId="0"/>
      <p:bldP spid="33" grpId="0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F97370-5EB7-B62A-0D0A-0EECC625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1" y="2926380"/>
            <a:ext cx="1463090" cy="15521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B1C94E-6072-83E8-E544-FF72866AA268}"/>
              </a:ext>
            </a:extLst>
          </p:cNvPr>
          <p:cNvSpPr txBox="1"/>
          <p:nvPr/>
        </p:nvSpPr>
        <p:spPr>
          <a:xfrm>
            <a:off x="911645" y="2297909"/>
            <a:ext cx="2127505" cy="255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8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SH</a:t>
            </a:r>
            <a:r>
              <a:rPr lang="es-ES" sz="28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appley</a:t>
            </a:r>
          </a:p>
          <a:p>
            <a:pPr>
              <a:lnSpc>
                <a:spcPct val="200000"/>
              </a:lnSpc>
            </a:pPr>
            <a:r>
              <a:rPr lang="es-ES" sz="2800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A</a:t>
            </a:r>
            <a:r>
              <a:rPr lang="es-E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dditive</a:t>
            </a:r>
          </a:p>
          <a:p>
            <a:pPr>
              <a:lnSpc>
                <a:spcPct val="200000"/>
              </a:lnSpc>
            </a:pPr>
            <a:r>
              <a:rPr lang="es-ES" sz="28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</a:t>
            </a:r>
            <a:r>
              <a:rPr lang="es-ES" sz="28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s-ES" sz="28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lanations</a:t>
            </a:r>
            <a:endParaRPr lang="ca-ES" sz="28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2D03A7-C05D-FF88-F02C-C50C2AA9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423" y="1978884"/>
            <a:ext cx="4548841" cy="3733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790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4A37D5-7DBB-4E0D-AE8D-A4BD7D527907}"/>
              </a:ext>
            </a:extLst>
          </p:cNvPr>
          <p:cNvSpPr/>
          <p:nvPr/>
        </p:nvSpPr>
        <p:spPr>
          <a:xfrm>
            <a:off x="898259" y="1652352"/>
            <a:ext cx="4626241" cy="37292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E1ECEB-8FAB-46C1-B7E9-E035C43C185F}"/>
              </a:ext>
            </a:extLst>
          </p:cNvPr>
          <p:cNvSpPr/>
          <p:nvPr/>
        </p:nvSpPr>
        <p:spPr>
          <a:xfrm>
            <a:off x="1291747" y="2124075"/>
            <a:ext cx="1721697" cy="1318402"/>
          </a:xfrm>
          <a:prstGeom prst="rect">
            <a:avLst/>
          </a:prstGeom>
          <a:solidFill>
            <a:srgbClr val="997EEE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B302DD-A171-49A6-B8BD-5F745134EFBA}"/>
              </a:ext>
            </a:extLst>
          </p:cNvPr>
          <p:cNvSpPr/>
          <p:nvPr/>
        </p:nvSpPr>
        <p:spPr>
          <a:xfrm>
            <a:off x="3272947" y="2124075"/>
            <a:ext cx="1721697" cy="1318402"/>
          </a:xfrm>
          <a:prstGeom prst="rect">
            <a:avLst/>
          </a:prstGeom>
          <a:solidFill>
            <a:srgbClr val="CE3A3A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9E4732-C44B-4ED8-9989-B1786BDC7CF2}"/>
              </a:ext>
            </a:extLst>
          </p:cNvPr>
          <p:cNvSpPr/>
          <p:nvPr/>
        </p:nvSpPr>
        <p:spPr>
          <a:xfrm>
            <a:off x="1291747" y="3609975"/>
            <a:ext cx="1721697" cy="131840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876FD7-3776-4F3C-86BB-B1FA82EB24C4}"/>
              </a:ext>
            </a:extLst>
          </p:cNvPr>
          <p:cNvSpPr/>
          <p:nvPr/>
        </p:nvSpPr>
        <p:spPr>
          <a:xfrm>
            <a:off x="3272947" y="3609975"/>
            <a:ext cx="1721697" cy="1318402"/>
          </a:xfrm>
          <a:prstGeom prst="rect">
            <a:avLst/>
          </a:prstGeom>
          <a:solidFill>
            <a:srgbClr val="FF6A1F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A44A67-596C-4754-B3F0-A08A0482CB1B}"/>
                  </a:ext>
                </a:extLst>
              </p:cNvPr>
              <p:cNvSpPr txBox="1"/>
              <p:nvPr/>
            </p:nvSpPr>
            <p:spPr>
              <a:xfrm>
                <a:off x="1819406" y="2447816"/>
                <a:ext cx="673751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A44A67-596C-4754-B3F0-A08A0482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06" y="2447816"/>
                <a:ext cx="673751" cy="590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8F21BA-1B56-478B-94FD-9A70F0F9EB70}"/>
                  </a:ext>
                </a:extLst>
              </p:cNvPr>
              <p:cNvSpPr txBox="1"/>
              <p:nvPr/>
            </p:nvSpPr>
            <p:spPr>
              <a:xfrm>
                <a:off x="3791097" y="2472710"/>
                <a:ext cx="683260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8F21BA-1B56-478B-94FD-9A70F0F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97" y="2472710"/>
                <a:ext cx="683260" cy="590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47D3C1-826B-4069-B7FB-483BD7FFAA9B}"/>
                  </a:ext>
                </a:extLst>
              </p:cNvPr>
              <p:cNvSpPr txBox="1"/>
              <p:nvPr/>
            </p:nvSpPr>
            <p:spPr>
              <a:xfrm>
                <a:off x="1819406" y="3973769"/>
                <a:ext cx="683260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47D3C1-826B-4069-B7FB-483BD7FF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06" y="3973769"/>
                <a:ext cx="683260" cy="590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B7636F-6E2D-43C6-BD13-B5C78CAD5654}"/>
                  </a:ext>
                </a:extLst>
              </p:cNvPr>
              <p:cNvSpPr txBox="1"/>
              <p:nvPr/>
            </p:nvSpPr>
            <p:spPr>
              <a:xfrm>
                <a:off x="3791097" y="3973769"/>
                <a:ext cx="683260" cy="584775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B7636F-6E2D-43C6-BD13-B5C78CAD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97" y="3973769"/>
                <a:ext cx="683260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46A3B49-E785-4201-9576-344D7E18B2CE}"/>
              </a:ext>
            </a:extLst>
          </p:cNvPr>
          <p:cNvSpPr txBox="1"/>
          <p:nvPr/>
        </p:nvSpPr>
        <p:spPr>
          <a:xfrm>
            <a:off x="2711317" y="5602487"/>
            <a:ext cx="561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C</a:t>
            </a:r>
            <a:endParaRPr lang="es-ES" sz="2800" b="1" dirty="0">
              <a:solidFill>
                <a:srgbClr val="7753E8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0995F9-5E3A-4586-B615-C9CF9E689131}"/>
              </a:ext>
            </a:extLst>
          </p:cNvPr>
          <p:cNvSpPr txBox="1"/>
          <p:nvPr/>
        </p:nvSpPr>
        <p:spPr>
          <a:xfrm>
            <a:off x="8807715" y="5623172"/>
            <a:ext cx="7712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V</a:t>
            </a:r>
            <a:endParaRPr lang="es-ES" sz="2800" b="1" dirty="0">
              <a:solidFill>
                <a:srgbClr val="7753E8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2B75B5E-82DD-4BCD-84C7-D00F7D5FDE7D}"/>
              </a:ext>
            </a:extLst>
          </p:cNvPr>
          <p:cNvCxnSpPr/>
          <p:nvPr/>
        </p:nvCxnSpPr>
        <p:spPr>
          <a:xfrm>
            <a:off x="6262355" y="3543300"/>
            <a:ext cx="9715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DB30862-562F-47E1-8E60-3D934C54AA4A}"/>
              </a:ext>
            </a:extLst>
          </p:cNvPr>
          <p:cNvSpPr/>
          <p:nvPr/>
        </p:nvSpPr>
        <p:spPr>
          <a:xfrm>
            <a:off x="8025869" y="1652351"/>
            <a:ext cx="1956331" cy="1370778"/>
          </a:xfrm>
          <a:prstGeom prst="rect">
            <a:avLst/>
          </a:prstGeom>
          <a:solidFill>
            <a:srgbClr val="997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48A6A7-C831-4556-99A8-899D6FF1028C}"/>
              </a:ext>
            </a:extLst>
          </p:cNvPr>
          <p:cNvSpPr/>
          <p:nvPr/>
        </p:nvSpPr>
        <p:spPr>
          <a:xfrm>
            <a:off x="8025869" y="2750476"/>
            <a:ext cx="1956331" cy="792824"/>
          </a:xfrm>
          <a:prstGeom prst="rect">
            <a:avLst/>
          </a:prstGeom>
          <a:solidFill>
            <a:srgbClr val="CE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5390893-05C6-4B9E-B123-851E633F8E47}"/>
              </a:ext>
            </a:extLst>
          </p:cNvPr>
          <p:cNvSpPr/>
          <p:nvPr/>
        </p:nvSpPr>
        <p:spPr>
          <a:xfrm>
            <a:off x="8025869" y="3533701"/>
            <a:ext cx="1956331" cy="9311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195F0C-FB13-499A-B5AC-49729E16C681}"/>
              </a:ext>
            </a:extLst>
          </p:cNvPr>
          <p:cNvSpPr/>
          <p:nvPr/>
        </p:nvSpPr>
        <p:spPr>
          <a:xfrm>
            <a:off x="8025869" y="4286347"/>
            <a:ext cx="1956331" cy="1095278"/>
          </a:xfrm>
          <a:prstGeom prst="rect">
            <a:avLst/>
          </a:prstGeom>
          <a:solidFill>
            <a:srgbClr val="FF6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8255C2-8F42-43D3-90E6-5BA10A570E67}"/>
              </a:ext>
            </a:extLst>
          </p:cNvPr>
          <p:cNvSpPr/>
          <p:nvPr/>
        </p:nvSpPr>
        <p:spPr>
          <a:xfrm>
            <a:off x="8025869" y="1652353"/>
            <a:ext cx="1956331" cy="37292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348F08-94CA-985B-FFC1-1BBFBC0C75EC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038909-9FDB-2441-DDF3-352E5BD75F29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BE9BA9-2487-EDB8-ADBB-A02FAE357886}"/>
              </a:ext>
            </a:extLst>
          </p:cNvPr>
          <p:cNvSpPr txBox="1"/>
          <p:nvPr/>
        </p:nvSpPr>
        <p:spPr>
          <a:xfrm>
            <a:off x="111810" y="534597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</a:t>
            </a:r>
          </a:p>
        </p:txBody>
      </p:sp>
      <p:pic>
        <p:nvPicPr>
          <p:cNvPr id="38" name="Picture 4" descr="Manuales">
            <a:extLst>
              <a:ext uri="{FF2B5EF4-FFF2-40B4-BE49-F238E27FC236}">
                <a16:creationId xmlns:a16="http://schemas.microsoft.com/office/drawing/2014/main" id="{10D9C4A2-7E77-A931-29A8-962EE543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3E8E0C-CAF1-45F6-81EA-804FED9A6561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B6C0965D-763A-BD4D-C4FA-6016FECC4512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17F12CE3-9DFB-76E3-25DF-77BDD21E6DD9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27638-EFC4-A7B6-F071-C3D08C5B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EA7FA-6BEA-6DF4-619C-9512ABF5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042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4A37D5-7DBB-4E0D-AE8D-A4BD7D527907}"/>
              </a:ext>
            </a:extLst>
          </p:cNvPr>
          <p:cNvSpPr/>
          <p:nvPr/>
        </p:nvSpPr>
        <p:spPr>
          <a:xfrm>
            <a:off x="898259" y="1652352"/>
            <a:ext cx="4626241" cy="37292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E1ECEB-8FAB-46C1-B7E9-E035C43C185F}"/>
              </a:ext>
            </a:extLst>
          </p:cNvPr>
          <p:cNvSpPr/>
          <p:nvPr/>
        </p:nvSpPr>
        <p:spPr>
          <a:xfrm>
            <a:off x="1291747" y="2124075"/>
            <a:ext cx="1721697" cy="1318402"/>
          </a:xfrm>
          <a:prstGeom prst="rect">
            <a:avLst/>
          </a:prstGeom>
          <a:solidFill>
            <a:srgbClr val="997EEE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B302DD-A171-49A6-B8BD-5F745134EFBA}"/>
              </a:ext>
            </a:extLst>
          </p:cNvPr>
          <p:cNvSpPr/>
          <p:nvPr/>
        </p:nvSpPr>
        <p:spPr>
          <a:xfrm>
            <a:off x="3272947" y="2124075"/>
            <a:ext cx="1721697" cy="1318402"/>
          </a:xfrm>
          <a:prstGeom prst="rect">
            <a:avLst/>
          </a:prstGeom>
          <a:solidFill>
            <a:srgbClr val="CE3A3A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9E4732-C44B-4ED8-9989-B1786BDC7CF2}"/>
              </a:ext>
            </a:extLst>
          </p:cNvPr>
          <p:cNvSpPr/>
          <p:nvPr/>
        </p:nvSpPr>
        <p:spPr>
          <a:xfrm>
            <a:off x="1291747" y="3609975"/>
            <a:ext cx="1721697" cy="131840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876FD7-3776-4F3C-86BB-B1FA82EB24C4}"/>
              </a:ext>
            </a:extLst>
          </p:cNvPr>
          <p:cNvSpPr/>
          <p:nvPr/>
        </p:nvSpPr>
        <p:spPr>
          <a:xfrm>
            <a:off x="3272947" y="3609975"/>
            <a:ext cx="1721697" cy="1318402"/>
          </a:xfrm>
          <a:prstGeom prst="rect">
            <a:avLst/>
          </a:prstGeom>
          <a:solidFill>
            <a:srgbClr val="FF6A1F"/>
          </a:solidFill>
          <a:ln>
            <a:noFill/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A44A67-596C-4754-B3F0-A08A0482CB1B}"/>
                  </a:ext>
                </a:extLst>
              </p:cNvPr>
              <p:cNvSpPr txBox="1"/>
              <p:nvPr/>
            </p:nvSpPr>
            <p:spPr>
              <a:xfrm>
                <a:off x="1873617" y="2432316"/>
                <a:ext cx="673751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ca-E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A44A67-596C-4754-B3F0-A08A0482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17" y="2432316"/>
                <a:ext cx="673751" cy="590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8F21BA-1B56-478B-94FD-9A70F0F9EB70}"/>
                  </a:ext>
                </a:extLst>
              </p:cNvPr>
              <p:cNvSpPr txBox="1"/>
              <p:nvPr/>
            </p:nvSpPr>
            <p:spPr>
              <a:xfrm>
                <a:off x="3791097" y="2432315"/>
                <a:ext cx="683260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8F21BA-1B56-478B-94FD-9A70F0F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97" y="2432315"/>
                <a:ext cx="683260" cy="590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47D3C1-826B-4069-B7FB-483BD7FFAA9B}"/>
                  </a:ext>
                </a:extLst>
              </p:cNvPr>
              <p:cNvSpPr txBox="1"/>
              <p:nvPr/>
            </p:nvSpPr>
            <p:spPr>
              <a:xfrm>
                <a:off x="1809897" y="3874075"/>
                <a:ext cx="683260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3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47D3C1-826B-4069-B7FB-483BD7FF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897" y="3874075"/>
                <a:ext cx="683260" cy="590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B7636F-6E2D-43C6-BD13-B5C78CAD5654}"/>
                  </a:ext>
                </a:extLst>
              </p:cNvPr>
              <p:cNvSpPr txBox="1"/>
              <p:nvPr/>
            </p:nvSpPr>
            <p:spPr>
              <a:xfrm>
                <a:off x="3791097" y="3874074"/>
                <a:ext cx="683260" cy="590814"/>
              </a:xfrm>
              <a:prstGeom prst="rect">
                <a:avLst/>
              </a:prstGeom>
              <a:noFill/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3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ca-E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B7636F-6E2D-43C6-BD13-B5C78CAD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97" y="3874074"/>
                <a:ext cx="683260" cy="5908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glow rad="63500">
                  <a:srgbClr val="997EEE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D8BB782-C042-4124-869C-21A2F55EF794}"/>
              </a:ext>
            </a:extLst>
          </p:cNvPr>
          <p:cNvSpPr/>
          <p:nvPr/>
        </p:nvSpPr>
        <p:spPr>
          <a:xfrm>
            <a:off x="8025869" y="1652351"/>
            <a:ext cx="1956331" cy="1370778"/>
          </a:xfrm>
          <a:prstGeom prst="rect">
            <a:avLst/>
          </a:prstGeom>
          <a:solidFill>
            <a:srgbClr val="997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508EC6-AA39-493C-A322-2216C8C3404F}"/>
              </a:ext>
            </a:extLst>
          </p:cNvPr>
          <p:cNvSpPr/>
          <p:nvPr/>
        </p:nvSpPr>
        <p:spPr>
          <a:xfrm>
            <a:off x="8025869" y="2750476"/>
            <a:ext cx="1956331" cy="792824"/>
          </a:xfrm>
          <a:prstGeom prst="rect">
            <a:avLst/>
          </a:prstGeom>
          <a:solidFill>
            <a:srgbClr val="CE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C05301-6C90-446B-8407-A5876CE3AA07}"/>
              </a:ext>
            </a:extLst>
          </p:cNvPr>
          <p:cNvSpPr/>
          <p:nvPr/>
        </p:nvSpPr>
        <p:spPr>
          <a:xfrm>
            <a:off x="8025869" y="3533701"/>
            <a:ext cx="1956331" cy="9311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3F77BF-B877-4A5B-A09A-17547467BCDA}"/>
              </a:ext>
            </a:extLst>
          </p:cNvPr>
          <p:cNvSpPr/>
          <p:nvPr/>
        </p:nvSpPr>
        <p:spPr>
          <a:xfrm>
            <a:off x="8025869" y="4286347"/>
            <a:ext cx="1956331" cy="1095278"/>
          </a:xfrm>
          <a:prstGeom prst="rect">
            <a:avLst/>
          </a:prstGeom>
          <a:solidFill>
            <a:srgbClr val="FF6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E060A3-47D7-4408-BE48-A3E7FF28F20F}"/>
              </a:ext>
            </a:extLst>
          </p:cNvPr>
          <p:cNvSpPr/>
          <p:nvPr/>
        </p:nvSpPr>
        <p:spPr>
          <a:xfrm>
            <a:off x="8025869" y="1652353"/>
            <a:ext cx="1956331" cy="37292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rgbClr val="997EE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6A3B49-E785-4201-9576-344D7E18B2CE}"/>
              </a:ext>
            </a:extLst>
          </p:cNvPr>
          <p:cNvSpPr txBox="1"/>
          <p:nvPr/>
        </p:nvSpPr>
        <p:spPr>
          <a:xfrm>
            <a:off x="2711317" y="5602487"/>
            <a:ext cx="1871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x</a:t>
            </a:r>
            <a:endParaRPr lang="es-ES" sz="2800" b="1" dirty="0">
              <a:solidFill>
                <a:srgbClr val="7753E8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0995F9-5E3A-4586-B615-C9CF9E689131}"/>
              </a:ext>
            </a:extLst>
          </p:cNvPr>
          <p:cNvSpPr txBox="1"/>
          <p:nvPr/>
        </p:nvSpPr>
        <p:spPr>
          <a:xfrm>
            <a:off x="8709392" y="5619311"/>
            <a:ext cx="77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f(x)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D528B-59E4-4306-95C1-947EA8D3D459}"/>
              </a:ext>
            </a:extLst>
          </p:cNvPr>
          <p:cNvCxnSpPr/>
          <p:nvPr/>
        </p:nvCxnSpPr>
        <p:spPr>
          <a:xfrm>
            <a:off x="6262355" y="3543300"/>
            <a:ext cx="9715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E44E1BE-9E62-4E82-EFFB-204D61A6FCEC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E69B9-164B-E85D-1BC5-A3B5185F28D1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448D57-3AC7-F6EB-CA41-B73DA778F411}"/>
              </a:ext>
            </a:extLst>
          </p:cNvPr>
          <p:cNvSpPr txBox="1"/>
          <p:nvPr/>
        </p:nvSpPr>
        <p:spPr>
          <a:xfrm>
            <a:off x="111810" y="534597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</a:t>
            </a:r>
          </a:p>
        </p:txBody>
      </p:sp>
      <p:pic>
        <p:nvPicPr>
          <p:cNvPr id="39" name="Picture 4" descr="Manuales">
            <a:extLst>
              <a:ext uri="{FF2B5EF4-FFF2-40B4-BE49-F238E27FC236}">
                <a16:creationId xmlns:a16="http://schemas.microsoft.com/office/drawing/2014/main" id="{36A565FF-A0F3-0B6A-240A-B23518A6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6D4CC8F-67EE-2AA8-A7CD-B135F9908C48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19906FF9-52F9-6C70-5D25-777D214B2A78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B2414D3-FC24-2A16-8705-C6B3A174A2D0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DE065-84EA-E8F3-0E5E-5CD96287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8929C-3F2B-C834-7563-CB3E3ADE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1C94E-6072-83E8-E544-FF72866AA268}"/>
              </a:ext>
            </a:extLst>
          </p:cNvPr>
          <p:cNvSpPr txBox="1"/>
          <p:nvPr/>
        </p:nvSpPr>
        <p:spPr>
          <a:xfrm>
            <a:off x="4757331" y="2045660"/>
            <a:ext cx="2677336" cy="3258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36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SH</a:t>
            </a:r>
            <a:r>
              <a:rPr lang="es-ES" sz="36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appley</a:t>
            </a:r>
          </a:p>
          <a:p>
            <a:pPr algn="ctr">
              <a:lnSpc>
                <a:spcPct val="200000"/>
              </a:lnSpc>
            </a:pPr>
            <a:r>
              <a:rPr lang="es-ES" sz="3600" b="1">
                <a:solidFill>
                  <a:srgbClr val="C00000"/>
                </a:solidFill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A</a:t>
            </a:r>
            <a:r>
              <a:rPr lang="es-ES" sz="3600" b="1">
                <a:solidFill>
                  <a:srgbClr val="C0000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dditive</a:t>
            </a:r>
          </a:p>
          <a:p>
            <a:pPr algn="ctr">
              <a:lnSpc>
                <a:spcPct val="200000"/>
              </a:lnSpc>
            </a:pPr>
            <a:r>
              <a:rPr lang="es-ES" sz="36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</a:t>
            </a:r>
            <a:r>
              <a:rPr lang="es-ES" sz="3600" b="1">
                <a:latin typeface="Verdana Pro Black" panose="020B0A04030504040204" pitchFamily="34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s-ES" sz="36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lanations</a:t>
            </a:r>
            <a:endParaRPr lang="ca-ES" sz="36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6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6991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Additive feature attribution methods</a:t>
            </a:r>
            <a:endParaRPr lang="es-ES" sz="3600" dirty="0">
              <a:solidFill>
                <a:schemeClr val="bg1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E5D95-757F-3E8A-50C8-AC9B5AA7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404" y="2367193"/>
            <a:ext cx="5583811" cy="650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7E8CB-EBF0-78CF-BD39-C6441C491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404" y="4222112"/>
            <a:ext cx="4034250" cy="1241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9385E-5374-48B9-501E-DF24A34BB7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9558" b="86574"/>
          <a:stretch/>
        </p:blipFill>
        <p:spPr>
          <a:xfrm>
            <a:off x="2072746" y="2267416"/>
            <a:ext cx="993184" cy="1102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EDDA77-B449-9E00-3730-E000FBD196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423" t="14530" r="-1560" b="69557"/>
          <a:stretch/>
        </p:blipFill>
        <p:spPr>
          <a:xfrm>
            <a:off x="1992063" y="4122870"/>
            <a:ext cx="939767" cy="1278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522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901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Additive feature attribution methods properties</a:t>
            </a:r>
            <a:endParaRPr lang="es-ES" sz="3600" dirty="0">
              <a:solidFill>
                <a:schemeClr val="bg1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900551-1DAA-FBAF-CB11-0647E083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487"/>
          <a:stretch/>
        </p:blipFill>
        <p:spPr>
          <a:xfrm>
            <a:off x="902535" y="2552061"/>
            <a:ext cx="911025" cy="950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B3E5A-40D0-0A85-E057-9F7B9C56E0B1}"/>
              </a:ext>
            </a:extLst>
          </p:cNvPr>
          <p:cNvSpPr txBox="1"/>
          <p:nvPr/>
        </p:nvSpPr>
        <p:spPr>
          <a:xfrm>
            <a:off x="4793834" y="2842320"/>
            <a:ext cx="3460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Local accuracy</a:t>
            </a:r>
            <a:endParaRPr lang="ca-ES" sz="2400" b="1" i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C3E6B8-7258-76C6-035C-6A5ABF2273B6}"/>
              </a:ext>
            </a:extLst>
          </p:cNvPr>
          <p:cNvSpPr txBox="1"/>
          <p:nvPr/>
        </p:nvSpPr>
        <p:spPr>
          <a:xfrm>
            <a:off x="5024693" y="2848016"/>
            <a:ext cx="3460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Missingness</a:t>
            </a:r>
            <a:endParaRPr lang="ca-ES" sz="2400" b="1" i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80F8B-985C-CF42-0CB4-4C9A142DE1A8}"/>
              </a:ext>
            </a:extLst>
          </p:cNvPr>
          <p:cNvSpPr txBox="1"/>
          <p:nvPr/>
        </p:nvSpPr>
        <p:spPr>
          <a:xfrm>
            <a:off x="5024695" y="2846156"/>
            <a:ext cx="3460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Consistency</a:t>
            </a:r>
            <a:endParaRPr lang="ca-ES" sz="2400" b="1" i="1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5BF7C-2F5E-5262-CEF8-B70C34574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688" y="3767561"/>
            <a:ext cx="8453563" cy="922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F715E7-7A50-5EB8-FAF9-22504267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4581" y="3627283"/>
            <a:ext cx="5432610" cy="1298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522FC0-4ACD-774E-D657-2DD2790B1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11" b="70776"/>
          <a:stretch/>
        </p:blipFill>
        <p:spPr>
          <a:xfrm>
            <a:off x="902534" y="2549593"/>
            <a:ext cx="911025" cy="950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EF18A-3F64-DD99-C058-8FBBD0844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060" y="3945236"/>
            <a:ext cx="3832484" cy="739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7BDB80-B616-8ED4-F22F-C09FDD651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95" b="52222"/>
          <a:stretch/>
        </p:blipFill>
        <p:spPr>
          <a:xfrm>
            <a:off x="902533" y="2419174"/>
            <a:ext cx="912004" cy="114713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176568F-20C3-87FD-9D3E-26B05D9BCAB5}"/>
              </a:ext>
            </a:extLst>
          </p:cNvPr>
          <p:cNvSpPr/>
          <p:nvPr/>
        </p:nvSpPr>
        <p:spPr>
          <a:xfrm>
            <a:off x="697457" y="2083396"/>
            <a:ext cx="10754694" cy="3593670"/>
          </a:xfrm>
          <a:prstGeom prst="roundRect">
            <a:avLst>
              <a:gd name="adj" fmla="val 7230"/>
            </a:avLst>
          </a:prstGeom>
          <a:solidFill>
            <a:srgbClr val="2B73E9">
              <a:alpha val="11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</a:pPr>
            <a:endParaRPr lang="ca-ES" sz="2400" i="1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78F82155-1085-8831-ED97-045AD23E53FC}"/>
              </a:ext>
            </a:extLst>
          </p:cNvPr>
          <p:cNvSpPr/>
          <p:nvPr/>
        </p:nvSpPr>
        <p:spPr>
          <a:xfrm>
            <a:off x="697457" y="1826863"/>
            <a:ext cx="10754694" cy="519945"/>
          </a:xfrm>
          <a:prstGeom prst="round2SameRect">
            <a:avLst/>
          </a:prstGeom>
          <a:solidFill>
            <a:srgbClr val="262686"/>
          </a:solidFill>
          <a:ln>
            <a:solidFill>
              <a:srgbClr val="262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/>
              <a:t>Properties</a:t>
            </a:r>
            <a:endParaRPr lang="ca-ES" sz="2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15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1" grpId="0"/>
      <p:bldP spid="21" grpId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51058-8FFF-431A-000C-2C62119C977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1364068" y="2754011"/>
            <a:ext cx="5514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B6A94B-B310-11B9-E37A-15151A768FA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093963" y="2754010"/>
            <a:ext cx="37239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86BC96-1C9D-1EA0-2052-CE4D25A7EB5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774719" y="2754011"/>
            <a:ext cx="278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FFDBB2-A737-424E-9D1C-8B8B3D0B2004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1338417" y="5467819"/>
            <a:ext cx="5514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B9B711-5DDA-2617-1B67-5BBED5C30E8C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068312" y="5467819"/>
            <a:ext cx="1608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464BDA9-31E4-26CD-E864-E18C8D3C72A1}"/>
              </a:ext>
            </a:extLst>
          </p:cNvPr>
          <p:cNvSpPr txBox="1"/>
          <p:nvPr/>
        </p:nvSpPr>
        <p:spPr>
          <a:xfrm>
            <a:off x="5226599" y="2414697"/>
            <a:ext cx="140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Decision</a:t>
            </a:r>
            <a:endParaRPr lang="ca-E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AFF88-9EF6-C227-4461-5FE6C190356C}"/>
              </a:ext>
            </a:extLst>
          </p:cNvPr>
          <p:cNvSpPr txBox="1"/>
          <p:nvPr/>
        </p:nvSpPr>
        <p:spPr>
          <a:xfrm>
            <a:off x="5937356" y="5018914"/>
            <a:ext cx="140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Decision</a:t>
            </a:r>
            <a:endParaRPr lang="ca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3982D-5B71-1672-0AFA-FF7D0205E41A}"/>
              </a:ext>
            </a:extLst>
          </p:cNvPr>
          <p:cNvSpPr txBox="1"/>
          <p:nvPr/>
        </p:nvSpPr>
        <p:spPr>
          <a:xfrm>
            <a:off x="6030339" y="5628379"/>
            <a:ext cx="1400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Explanation</a:t>
            </a:r>
            <a:endParaRPr lang="ca-ES" sz="1600"/>
          </a:p>
        </p:txBody>
      </p:sp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6C5444F8-ABD7-50FF-AC2E-0124A2FAB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0513" y="5199645"/>
            <a:ext cx="369364" cy="399954"/>
          </a:xfrm>
          <a:prstGeom prst="rect">
            <a:avLst/>
          </a:prstGeom>
        </p:spPr>
      </p:pic>
      <p:pic>
        <p:nvPicPr>
          <p:cNvPr id="58" name="Graphic 57" descr="Questions with solid fill">
            <a:extLst>
              <a:ext uri="{FF2B5EF4-FFF2-40B4-BE49-F238E27FC236}">
                <a16:creationId xmlns:a16="http://schemas.microsoft.com/office/drawing/2014/main" id="{C1DE91EC-6C07-93C4-53F1-F90F085B2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1119" y="2279253"/>
            <a:ext cx="661538" cy="689890"/>
          </a:xfrm>
          <a:prstGeom prst="rect">
            <a:avLst/>
          </a:prstGeom>
        </p:spPr>
      </p:pic>
      <p:pic>
        <p:nvPicPr>
          <p:cNvPr id="61" name="Graphic 60" descr="Person with idea with solid fill">
            <a:extLst>
              <a:ext uri="{FF2B5EF4-FFF2-40B4-BE49-F238E27FC236}">
                <a16:creationId xmlns:a16="http://schemas.microsoft.com/office/drawing/2014/main" id="{A714CF50-6A49-CC47-93FB-EEA81BD858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5245" y="4941400"/>
            <a:ext cx="772593" cy="77259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1CD242B-D40A-915E-C06D-76D1E9FE072F}"/>
              </a:ext>
            </a:extLst>
          </p:cNvPr>
          <p:cNvSpPr txBox="1"/>
          <p:nvPr/>
        </p:nvSpPr>
        <p:spPr>
          <a:xfrm>
            <a:off x="8650745" y="2241355"/>
            <a:ext cx="3287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Why did you do that?</a:t>
            </a:r>
          </a:p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Why did you not do that?</a:t>
            </a:r>
          </a:p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When do you succed or fail?</a:t>
            </a:r>
          </a:p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How do I correct an error?</a:t>
            </a:r>
            <a:endParaRPr lang="ca-ES" sz="16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90643E-0D04-DD3F-556A-25DEA5F97949}"/>
              </a:ext>
            </a:extLst>
          </p:cNvPr>
          <p:cNvSpPr txBox="1"/>
          <p:nvPr/>
        </p:nvSpPr>
        <p:spPr>
          <a:xfrm>
            <a:off x="8636144" y="4827804"/>
            <a:ext cx="3287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 understand why</a:t>
            </a:r>
          </a:p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 understand why not</a:t>
            </a:r>
          </a:p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 know why you suceed or fail</a:t>
            </a:r>
          </a:p>
          <a:p>
            <a:pPr marL="285750" indent="-285750">
              <a:buClr>
                <a:srgbClr val="112EAB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 understand, I trust you more</a:t>
            </a:r>
            <a:endParaRPr lang="ca-ES" sz="16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0858CB0-637B-C0FD-AA17-5AFFB98E7958}"/>
              </a:ext>
            </a:extLst>
          </p:cNvPr>
          <p:cNvSpPr/>
          <p:nvPr/>
        </p:nvSpPr>
        <p:spPr>
          <a:xfrm>
            <a:off x="7913199" y="2352235"/>
            <a:ext cx="160710" cy="1845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?</a:t>
            </a:r>
            <a:endParaRPr lang="ca-ES" sz="1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B05708-8B74-3403-9E40-7875D182D4EA}"/>
              </a:ext>
            </a:extLst>
          </p:cNvPr>
          <p:cNvSpPr txBox="1"/>
          <p:nvPr/>
        </p:nvSpPr>
        <p:spPr>
          <a:xfrm>
            <a:off x="285559" y="4047368"/>
            <a:ext cx="21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Explainable AI </a:t>
            </a:r>
          </a:p>
          <a:p>
            <a:r>
              <a:rPr lang="es-ES" b="1"/>
              <a:t>       (XAI)</a:t>
            </a:r>
            <a:endParaRPr lang="ca-ES" sz="2000" b="1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827F7C-36DD-9AF2-9553-15C68A11A002}"/>
              </a:ext>
            </a:extLst>
          </p:cNvPr>
          <p:cNvSpPr txBox="1"/>
          <p:nvPr/>
        </p:nvSpPr>
        <p:spPr>
          <a:xfrm>
            <a:off x="285559" y="1490204"/>
            <a:ext cx="140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Today</a:t>
            </a:r>
            <a:endParaRPr lang="ca-ES" b="1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1A9951-B1B6-0908-AF1C-20D431942E58}"/>
              </a:ext>
            </a:extLst>
          </p:cNvPr>
          <p:cNvSpPr txBox="1"/>
          <p:nvPr/>
        </p:nvSpPr>
        <p:spPr>
          <a:xfrm>
            <a:off x="8078723" y="4354985"/>
            <a:ext cx="364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/>
              <a:t>Clear &amp; Transparent Decisions</a:t>
            </a:r>
            <a:endParaRPr lang="ca-ES" b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0ADD21-DE84-3AC6-7CAF-BFAE639ED5B9}"/>
              </a:ext>
            </a:extLst>
          </p:cNvPr>
          <p:cNvSpPr txBox="1"/>
          <p:nvPr/>
        </p:nvSpPr>
        <p:spPr>
          <a:xfrm>
            <a:off x="8345440" y="1797256"/>
            <a:ext cx="364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/>
              <a:t>Confusion with Today’s AI Black Box</a:t>
            </a:r>
            <a:endParaRPr lang="ca-ES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C38841-48E9-3CE9-58C2-35B2EF3E2053}"/>
              </a:ext>
            </a:extLst>
          </p:cNvPr>
          <p:cNvSpPr/>
          <p:nvPr/>
        </p:nvSpPr>
        <p:spPr>
          <a:xfrm>
            <a:off x="3466354" y="2244395"/>
            <a:ext cx="1308365" cy="1019231"/>
          </a:xfrm>
          <a:prstGeom prst="roundRect">
            <a:avLst/>
          </a:prstGeom>
          <a:solidFill>
            <a:srgbClr val="112EAB"/>
          </a:solidFill>
          <a:ln>
            <a:solidFill>
              <a:srgbClr val="112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Prediction</a:t>
            </a:r>
            <a:endParaRPr lang="ca-E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FF055E-6E1F-332D-32FE-9126DE7EA2EE}"/>
              </a:ext>
            </a:extLst>
          </p:cNvPr>
          <p:cNvSpPr/>
          <p:nvPr/>
        </p:nvSpPr>
        <p:spPr>
          <a:xfrm>
            <a:off x="581573" y="4958203"/>
            <a:ext cx="756844" cy="1019231"/>
          </a:xfrm>
          <a:prstGeom prst="roundRect">
            <a:avLst/>
          </a:prstGeom>
          <a:solidFill>
            <a:srgbClr val="112EAB"/>
          </a:solidFill>
          <a:ln>
            <a:solidFill>
              <a:srgbClr val="112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</a:t>
            </a:r>
            <a:endParaRPr lang="ca-E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56E751-F47E-88BD-CA35-70E2CF82552F}"/>
              </a:ext>
            </a:extLst>
          </p:cNvPr>
          <p:cNvSpPr/>
          <p:nvPr/>
        </p:nvSpPr>
        <p:spPr>
          <a:xfrm>
            <a:off x="607224" y="2244395"/>
            <a:ext cx="756844" cy="1019231"/>
          </a:xfrm>
          <a:prstGeom prst="roundRect">
            <a:avLst/>
          </a:prstGeom>
          <a:solidFill>
            <a:srgbClr val="112EAB"/>
          </a:solidFill>
          <a:ln>
            <a:solidFill>
              <a:srgbClr val="112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</a:t>
            </a:r>
            <a:endParaRPr lang="ca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A53214-867C-93C4-49C9-5218752530A2}"/>
              </a:ext>
            </a:extLst>
          </p:cNvPr>
          <p:cNvSpPr/>
          <p:nvPr/>
        </p:nvSpPr>
        <p:spPr>
          <a:xfrm>
            <a:off x="1915554" y="2244395"/>
            <a:ext cx="1178409" cy="101923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Black-box model</a:t>
            </a:r>
            <a:endParaRPr lang="ca-E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272CD4-1148-FEF2-8135-99AC5A248065}"/>
              </a:ext>
            </a:extLst>
          </p:cNvPr>
          <p:cNvSpPr/>
          <p:nvPr/>
        </p:nvSpPr>
        <p:spPr>
          <a:xfrm>
            <a:off x="7822450" y="5042181"/>
            <a:ext cx="290715" cy="2363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42" name="Graphic 1041" descr="Lights On with solid fill">
            <a:extLst>
              <a:ext uri="{FF2B5EF4-FFF2-40B4-BE49-F238E27FC236}">
                <a16:creationId xmlns:a16="http://schemas.microsoft.com/office/drawing/2014/main" id="{82103EAA-A187-4667-B5B8-E6A71E12E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5653" y="5042181"/>
            <a:ext cx="236349" cy="236349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4FDBDC9D-0594-AC52-606E-3DD9FA69EE9B}"/>
              </a:ext>
            </a:extLst>
          </p:cNvPr>
          <p:cNvCxnSpPr>
            <a:cxnSpLocks/>
          </p:cNvCxnSpPr>
          <p:nvPr/>
        </p:nvCxnSpPr>
        <p:spPr>
          <a:xfrm flipV="1">
            <a:off x="257622" y="3718960"/>
            <a:ext cx="11579658" cy="3194"/>
          </a:xfrm>
          <a:prstGeom prst="line">
            <a:avLst/>
          </a:prstGeom>
          <a:ln>
            <a:solidFill>
              <a:srgbClr val="26268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D3F39E4-0A26-D9C9-B7D2-1B4D16C06FB0}"/>
              </a:ext>
            </a:extLst>
          </p:cNvPr>
          <p:cNvCxnSpPr>
            <a:cxnSpLocks/>
            <a:stCxn id="25" idx="0"/>
            <a:endCxn id="26" idx="1"/>
          </p:cNvCxnSpPr>
          <p:nvPr/>
        </p:nvCxnSpPr>
        <p:spPr>
          <a:xfrm rot="5400000" flipH="1" flipV="1">
            <a:off x="2495957" y="4380498"/>
            <a:ext cx="560856" cy="594554"/>
          </a:xfrm>
          <a:prstGeom prst="bentConnector2">
            <a:avLst/>
          </a:prstGeom>
          <a:ln w="19050">
            <a:solidFill>
              <a:srgbClr val="6BA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7CCCA8-9E8F-080D-E912-0744F71728C1}"/>
              </a:ext>
            </a:extLst>
          </p:cNvPr>
          <p:cNvSpPr/>
          <p:nvPr/>
        </p:nvSpPr>
        <p:spPr>
          <a:xfrm>
            <a:off x="3073662" y="4150707"/>
            <a:ext cx="1608680" cy="493280"/>
          </a:xfrm>
          <a:prstGeom prst="roundRect">
            <a:avLst/>
          </a:prstGeom>
          <a:solidFill>
            <a:srgbClr val="6BAA4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Explainable AI</a:t>
            </a:r>
            <a:endParaRPr lang="ca-E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62FEA0-E86F-1EDA-9DC0-DE236ACFDF82}"/>
              </a:ext>
            </a:extLst>
          </p:cNvPr>
          <p:cNvSpPr/>
          <p:nvPr/>
        </p:nvSpPr>
        <p:spPr>
          <a:xfrm>
            <a:off x="1889903" y="4958203"/>
            <a:ext cx="1178409" cy="101923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Black-box model</a:t>
            </a:r>
            <a:endParaRPr lang="ca-E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4D0D1F4-9F01-8630-930C-7B8FF2BEB9A1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682342" y="4397347"/>
            <a:ext cx="669209" cy="560856"/>
          </a:xfrm>
          <a:prstGeom prst="bentConnector2">
            <a:avLst/>
          </a:prstGeom>
          <a:ln w="19050">
            <a:solidFill>
              <a:srgbClr val="6BA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AE9692-8032-53CE-D6A1-F80148F1FB57}"/>
              </a:ext>
            </a:extLst>
          </p:cNvPr>
          <p:cNvCxnSpPr>
            <a:cxnSpLocks/>
          </p:cNvCxnSpPr>
          <p:nvPr/>
        </p:nvCxnSpPr>
        <p:spPr>
          <a:xfrm flipV="1">
            <a:off x="6019036" y="5347637"/>
            <a:ext cx="1304972" cy="6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1BE53AD-2F6A-C8AB-029D-B3B8F4BFB6C3}"/>
              </a:ext>
            </a:extLst>
          </p:cNvPr>
          <p:cNvCxnSpPr>
            <a:cxnSpLocks/>
          </p:cNvCxnSpPr>
          <p:nvPr/>
        </p:nvCxnSpPr>
        <p:spPr>
          <a:xfrm>
            <a:off x="6026109" y="5581318"/>
            <a:ext cx="1297899" cy="0"/>
          </a:xfrm>
          <a:prstGeom prst="straightConnector1">
            <a:avLst/>
          </a:prstGeom>
          <a:ln w="19050">
            <a:solidFill>
              <a:srgbClr val="6BA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D8DBA09-FEE4-581C-AB34-C4A9A3341E30}"/>
              </a:ext>
            </a:extLst>
          </p:cNvPr>
          <p:cNvSpPr/>
          <p:nvPr/>
        </p:nvSpPr>
        <p:spPr>
          <a:xfrm>
            <a:off x="4676993" y="4958203"/>
            <a:ext cx="1349116" cy="1019231"/>
          </a:xfrm>
          <a:prstGeom prst="roundRect">
            <a:avLst/>
          </a:prstGeom>
          <a:solidFill>
            <a:srgbClr val="112EAB"/>
          </a:solidFill>
          <a:ln>
            <a:solidFill>
              <a:srgbClr val="112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Prediction</a:t>
            </a:r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0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72" grpId="0"/>
      <p:bldP spid="77" grpId="0"/>
      <p:bldP spid="79" grpId="0"/>
      <p:bldP spid="24" grpId="0" animBg="1"/>
      <p:bldP spid="88" grpId="0" animBg="1"/>
      <p:bldP spid="26" grpId="0" animBg="1"/>
      <p:bldP spid="25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8904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Attribution methos satisfying properties 1, 2, 3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9E3A0-DC27-7289-A057-D879B9F7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37" y="3263962"/>
            <a:ext cx="9770165" cy="1725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911EE-89F1-714E-3505-2ABC26F78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66" y="1766854"/>
            <a:ext cx="3627120" cy="111631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E4ADF4-EEE4-7E61-9BAB-84553BE666AF}"/>
              </a:ext>
            </a:extLst>
          </p:cNvPr>
          <p:cNvSpPr/>
          <p:nvPr/>
        </p:nvSpPr>
        <p:spPr>
          <a:xfrm>
            <a:off x="5704646" y="2085997"/>
            <a:ext cx="391353" cy="478035"/>
          </a:xfrm>
          <a:prstGeom prst="roundRect">
            <a:avLst>
              <a:gd name="adj" fmla="val 7230"/>
            </a:avLst>
          </a:prstGeom>
          <a:solidFill>
            <a:srgbClr val="B9402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  <a:p>
            <a:endParaRPr lang="en-US" sz="2000" i="1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FB8457-6329-124C-067B-A43020FF14E0}"/>
              </a:ext>
            </a:extLst>
          </p:cNvPr>
          <p:cNvSpPr/>
          <p:nvPr/>
        </p:nvSpPr>
        <p:spPr>
          <a:xfrm>
            <a:off x="7105101" y="2085997"/>
            <a:ext cx="386104" cy="478035"/>
          </a:xfrm>
          <a:prstGeom prst="roundRect">
            <a:avLst>
              <a:gd name="adj" fmla="val 7230"/>
            </a:avLst>
          </a:prstGeom>
          <a:solidFill>
            <a:srgbClr val="B9402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  <a:p>
            <a:endParaRPr lang="en-US" sz="2000" i="1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413211-61F0-6F64-AE0A-65033A784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717" b="80502"/>
          <a:stretch/>
        </p:blipFill>
        <p:spPr>
          <a:xfrm>
            <a:off x="1813560" y="3260756"/>
            <a:ext cx="1102388" cy="336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58EC6A-EE68-825B-8069-617E20C83029}"/>
              </a:ext>
            </a:extLst>
          </p:cNvPr>
          <p:cNvSpPr/>
          <p:nvPr/>
        </p:nvSpPr>
        <p:spPr>
          <a:xfrm>
            <a:off x="899160" y="2741404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8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B2DC8-6C19-445D-BD4F-7B3B3D23B9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6"/>
          <a:stretch/>
        </p:blipFill>
        <p:spPr>
          <a:xfrm>
            <a:off x="1757164" y="2017214"/>
            <a:ext cx="8677672" cy="119271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410E02-5C5A-4793-83F7-48DFE357E626}"/>
              </a:ext>
            </a:extLst>
          </p:cNvPr>
          <p:cNvCxnSpPr>
            <a:cxnSpLocks/>
          </p:cNvCxnSpPr>
          <p:nvPr/>
        </p:nvCxnSpPr>
        <p:spPr>
          <a:xfrm flipV="1">
            <a:off x="2073107" y="2796474"/>
            <a:ext cx="0" cy="6629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5873C1-727B-42EA-A25C-455571388DAE}"/>
              </a:ext>
            </a:extLst>
          </p:cNvPr>
          <p:cNvSpPr txBox="1"/>
          <p:nvPr/>
        </p:nvSpPr>
        <p:spPr>
          <a:xfrm>
            <a:off x="1116302" y="3463409"/>
            <a:ext cx="147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Shapley </a:t>
            </a:r>
            <a:r>
              <a:rPr lang="es-ES" dirty="0" err="1">
                <a:solidFill>
                  <a:srgbClr val="00B0F0"/>
                </a:solidFill>
              </a:rPr>
              <a:t>value</a:t>
            </a:r>
            <a:r>
              <a:rPr lang="es-ES" dirty="0">
                <a:solidFill>
                  <a:srgbClr val="00B0F0"/>
                </a:solidFill>
              </a:rPr>
              <a:t> </a:t>
            </a:r>
          </a:p>
          <a:p>
            <a:r>
              <a:rPr lang="es-ES" dirty="0" err="1">
                <a:solidFill>
                  <a:srgbClr val="00B0F0"/>
                </a:solidFill>
              </a:rPr>
              <a:t>for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feature</a:t>
            </a:r>
            <a:r>
              <a:rPr lang="es-ES" dirty="0">
                <a:solidFill>
                  <a:srgbClr val="00B0F0"/>
                </a:solidFill>
              </a:rPr>
              <a:t> i</a:t>
            </a:r>
            <a:endParaRPr lang="ca-ES" dirty="0">
              <a:solidFill>
                <a:srgbClr val="00B0F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B0AC93-CA6A-4A85-B4AA-1921E880DF8E}"/>
              </a:ext>
            </a:extLst>
          </p:cNvPr>
          <p:cNvSpPr/>
          <p:nvPr/>
        </p:nvSpPr>
        <p:spPr>
          <a:xfrm>
            <a:off x="697760" y="2414663"/>
            <a:ext cx="864181" cy="349105"/>
          </a:xfrm>
          <a:prstGeom prst="rect">
            <a:avLst/>
          </a:prstGeom>
          <a:gradFill>
            <a:gsLst>
              <a:gs pos="0">
                <a:srgbClr val="FF6A1F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rgbClr val="997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997EE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BDE37-8055-4282-AFD5-79C341DCDFFE}"/>
              </a:ext>
            </a:extLst>
          </p:cNvPr>
          <p:cNvSpPr txBox="1"/>
          <p:nvPr/>
        </p:nvSpPr>
        <p:spPr>
          <a:xfrm>
            <a:off x="717026" y="2419938"/>
            <a:ext cx="844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AGE</a:t>
            </a:r>
            <a:endParaRPr lang="ca-E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BA1D2E-DD54-47A5-A13A-07EBDF49AD66}"/>
              </a:ext>
            </a:extLst>
          </p:cNvPr>
          <p:cNvCxnSpPr>
            <a:cxnSpLocks/>
          </p:cNvCxnSpPr>
          <p:nvPr/>
        </p:nvCxnSpPr>
        <p:spPr>
          <a:xfrm>
            <a:off x="2100957" y="1975262"/>
            <a:ext cx="217686" cy="307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2ED8E7-1846-4028-B523-202C81741333}"/>
              </a:ext>
            </a:extLst>
          </p:cNvPr>
          <p:cNvCxnSpPr>
            <a:cxnSpLocks/>
          </p:cNvCxnSpPr>
          <p:nvPr/>
        </p:nvCxnSpPr>
        <p:spPr>
          <a:xfrm flipH="1">
            <a:off x="2693075" y="2017213"/>
            <a:ext cx="233005" cy="2652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8CA6BB-8590-4156-AC18-FA9429AF1FAC}"/>
              </a:ext>
            </a:extLst>
          </p:cNvPr>
          <p:cNvSpPr txBox="1"/>
          <p:nvPr/>
        </p:nvSpPr>
        <p:spPr>
          <a:xfrm>
            <a:off x="838200" y="1554733"/>
            <a:ext cx="61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Black Box </a:t>
            </a:r>
            <a:r>
              <a:rPr lang="es-ES" dirty="0" err="1">
                <a:solidFill>
                  <a:srgbClr val="00B0F0"/>
                </a:solidFill>
              </a:rPr>
              <a:t>model</a:t>
            </a:r>
            <a:endParaRPr lang="ca-ES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60C2BF-3DF4-4A80-AB40-3C5B92E9CEFE}"/>
              </a:ext>
            </a:extLst>
          </p:cNvPr>
          <p:cNvSpPr txBox="1"/>
          <p:nvPr/>
        </p:nvSpPr>
        <p:spPr>
          <a:xfrm>
            <a:off x="2693075" y="1615366"/>
            <a:ext cx="61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Input data </a:t>
            </a:r>
            <a:r>
              <a:rPr lang="es-ES" dirty="0" err="1">
                <a:solidFill>
                  <a:srgbClr val="00B0F0"/>
                </a:solidFill>
              </a:rPr>
              <a:t>point</a:t>
            </a:r>
            <a:endParaRPr lang="ca-ES" dirty="0">
              <a:solidFill>
                <a:srgbClr val="00B0F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B193F4-703E-498E-A058-372661C02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60" y="5348803"/>
            <a:ext cx="8131228" cy="38541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6317D51-8476-4B0C-BB83-4B6282BC7EB9}"/>
              </a:ext>
            </a:extLst>
          </p:cNvPr>
          <p:cNvSpPr txBox="1"/>
          <p:nvPr/>
        </p:nvSpPr>
        <p:spPr>
          <a:xfrm>
            <a:off x="3005419" y="3601909"/>
            <a:ext cx="147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Subset</a:t>
            </a:r>
            <a:endParaRPr lang="ca-ES" dirty="0">
              <a:solidFill>
                <a:srgbClr val="00B0F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98C1F8-EB65-4305-ABAD-98A17474774F}"/>
              </a:ext>
            </a:extLst>
          </p:cNvPr>
          <p:cNvSpPr txBox="1"/>
          <p:nvPr/>
        </p:nvSpPr>
        <p:spPr>
          <a:xfrm>
            <a:off x="3962584" y="3527528"/>
            <a:ext cx="147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Simplified</a:t>
            </a:r>
            <a:r>
              <a:rPr lang="es-ES" dirty="0">
                <a:solidFill>
                  <a:srgbClr val="00B0F0"/>
                </a:solidFill>
              </a:rPr>
              <a:t> data input</a:t>
            </a:r>
            <a:endParaRPr lang="ca-ES" dirty="0">
              <a:solidFill>
                <a:srgbClr val="00B0F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A0176CE-BCA4-4F4A-A51C-97A8E7AF1494}"/>
              </a:ext>
            </a:extLst>
          </p:cNvPr>
          <p:cNvCxnSpPr>
            <a:cxnSpLocks/>
          </p:cNvCxnSpPr>
          <p:nvPr/>
        </p:nvCxnSpPr>
        <p:spPr>
          <a:xfrm flipH="1" flipV="1">
            <a:off x="4097804" y="3186439"/>
            <a:ext cx="212584" cy="2527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81D336-DE49-44E5-93CE-FE9067B9D96D}"/>
              </a:ext>
            </a:extLst>
          </p:cNvPr>
          <p:cNvCxnSpPr>
            <a:cxnSpLocks/>
          </p:cNvCxnSpPr>
          <p:nvPr/>
        </p:nvCxnSpPr>
        <p:spPr>
          <a:xfrm flipV="1">
            <a:off x="3392061" y="3195415"/>
            <a:ext cx="133449" cy="308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B172BD-528F-493B-BFF8-B400EFACBCB2}"/>
              </a:ext>
            </a:extLst>
          </p:cNvPr>
          <p:cNvSpPr txBox="1"/>
          <p:nvPr/>
        </p:nvSpPr>
        <p:spPr>
          <a:xfrm>
            <a:off x="5490844" y="3449470"/>
            <a:ext cx="147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Weighting</a:t>
            </a:r>
            <a:endParaRPr lang="ca-ES" dirty="0">
              <a:solidFill>
                <a:srgbClr val="00B0F0"/>
              </a:solidFill>
            </a:endParaRP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E9D74AAA-3110-4F99-824E-3C65ABF0CBB2}"/>
              </a:ext>
            </a:extLst>
          </p:cNvPr>
          <p:cNvSpPr/>
          <p:nvPr/>
        </p:nvSpPr>
        <p:spPr>
          <a:xfrm rot="16200000">
            <a:off x="3799996" y="-156411"/>
            <a:ext cx="4008069" cy="2949381"/>
          </a:xfrm>
          <a:prstGeom prst="bracePair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9E4E94-F14F-4E83-932D-F2044A604B29}"/>
              </a:ext>
            </a:extLst>
          </p:cNvPr>
          <p:cNvSpPr txBox="1"/>
          <p:nvPr/>
        </p:nvSpPr>
        <p:spPr>
          <a:xfrm>
            <a:off x="8337126" y="3449399"/>
            <a:ext cx="147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Contribution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0A758809-869E-4867-8B33-FDE66BEB8B45}"/>
              </a:ext>
            </a:extLst>
          </p:cNvPr>
          <p:cNvSpPr/>
          <p:nvPr/>
        </p:nvSpPr>
        <p:spPr>
          <a:xfrm rot="16200000">
            <a:off x="6956111" y="-125811"/>
            <a:ext cx="4008069" cy="2949381"/>
          </a:xfrm>
          <a:prstGeom prst="bracePair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067853-AF75-350C-809D-0D0EA8351FEE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E9A9B3-50B9-0AE3-3A2F-D0BDBB28B4B0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6EBBB3C7-7127-EC5A-F27F-B001455C48FB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15113ADF-1DBA-F160-6E6A-9579B704E648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15461-CCA7-BEF0-E83B-009375D3D496}"/>
              </a:ext>
            </a:extLst>
          </p:cNvPr>
          <p:cNvSpPr txBox="1"/>
          <p:nvPr/>
        </p:nvSpPr>
        <p:spPr>
          <a:xfrm>
            <a:off x="111810" y="534597"/>
            <a:ext cx="508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Calculating Shapley values</a:t>
            </a:r>
          </a:p>
        </p:txBody>
      </p:sp>
      <p:pic>
        <p:nvPicPr>
          <p:cNvPr id="48" name="Picture 4" descr="Manuales">
            <a:extLst>
              <a:ext uri="{FF2B5EF4-FFF2-40B4-BE49-F238E27FC236}">
                <a16:creationId xmlns:a16="http://schemas.microsoft.com/office/drawing/2014/main" id="{71D6F95B-133B-42CB-88CE-C588C82B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FAA6AA8-FC34-2D8B-ED9C-99FA035253D4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16">
                <a:extLst>
                  <a:ext uri="{FF2B5EF4-FFF2-40B4-BE49-F238E27FC236}">
                    <a16:creationId xmlns:a16="http://schemas.microsoft.com/office/drawing/2014/main" id="{312603D3-CF7C-8D48-782B-D04FCA8C7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0259379"/>
                  </p:ext>
                </p:extLst>
              </p:nvPr>
            </p:nvGraphicFramePr>
            <p:xfrm>
              <a:off x="1234609" y="537053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16">
                <a:extLst>
                  <a:ext uri="{FF2B5EF4-FFF2-40B4-BE49-F238E27FC236}">
                    <a16:creationId xmlns:a16="http://schemas.microsoft.com/office/drawing/2014/main" id="{312603D3-CF7C-8D48-782B-D04FCA8C7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0259379"/>
                  </p:ext>
                </p:extLst>
              </p:nvPr>
            </p:nvGraphicFramePr>
            <p:xfrm>
              <a:off x="1234609" y="537053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62" t="-1613" r="-418478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99283" t="-1613" r="-313978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03663" t="-1613" r="-220879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92933" t="-1613" r="-113074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49686" t="-1613" r="-629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FF4FC56A-52F3-4BE4-FE44-AD499A3839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2152" y="3840576"/>
            <a:ext cx="3390414" cy="137367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1CF14F9-76AA-085D-C98B-C78A9A11A29C}"/>
              </a:ext>
            </a:extLst>
          </p:cNvPr>
          <p:cNvSpPr/>
          <p:nvPr/>
        </p:nvSpPr>
        <p:spPr>
          <a:xfrm>
            <a:off x="5443565" y="3921063"/>
            <a:ext cx="1896230" cy="1202481"/>
          </a:xfrm>
          <a:prstGeom prst="rect">
            <a:avLst/>
          </a:prstGeom>
          <a:solidFill>
            <a:srgbClr val="DBEAF6"/>
          </a:solidFill>
          <a:ln>
            <a:solidFill>
              <a:srgbClr val="DBE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CE2640-5473-F7E8-16A6-ADB1D892C96B}"/>
              </a:ext>
            </a:extLst>
          </p:cNvPr>
          <p:cNvSpPr/>
          <p:nvPr/>
        </p:nvSpPr>
        <p:spPr>
          <a:xfrm>
            <a:off x="5561142" y="4653202"/>
            <a:ext cx="398318" cy="378102"/>
          </a:xfrm>
          <a:prstGeom prst="ellipse">
            <a:avLst/>
          </a:prstGeom>
          <a:solidFill>
            <a:srgbClr val="2B73E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0FEF66-27EA-C6D0-85D3-6CCA0AB950DA}"/>
              </a:ext>
            </a:extLst>
          </p:cNvPr>
          <p:cNvSpPr/>
          <p:nvPr/>
        </p:nvSpPr>
        <p:spPr>
          <a:xfrm>
            <a:off x="3458786" y="2851541"/>
            <a:ext cx="788087" cy="358384"/>
          </a:xfrm>
          <a:prstGeom prst="rect">
            <a:avLst/>
          </a:prstGeom>
          <a:solidFill>
            <a:srgbClr val="7753E8">
              <a:alpha val="20000"/>
            </a:srgbClr>
          </a:solidFill>
          <a:ln w="1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000000"/>
              </a:solidFill>
            </a:endParaRPr>
          </a:p>
        </p:txBody>
      </p:sp>
      <p:pic>
        <p:nvPicPr>
          <p:cNvPr id="55" name="Picture 4" descr="45 Best Large Dog Breeds - Top Big Dogs List and Pictures">
            <a:extLst>
              <a:ext uri="{FF2B5EF4-FFF2-40B4-BE49-F238E27FC236}">
                <a16:creationId xmlns:a16="http://schemas.microsoft.com/office/drawing/2014/main" id="{C1BC556E-CC60-7F84-B24E-6D274D46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87" y="3251877"/>
            <a:ext cx="1617068" cy="160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4023A77-48BB-4E88-F7D4-39C1B1146A2F}"/>
              </a:ext>
            </a:extLst>
          </p:cNvPr>
          <p:cNvCxnSpPr>
            <a:cxnSpLocks/>
          </p:cNvCxnSpPr>
          <p:nvPr/>
        </p:nvCxnSpPr>
        <p:spPr>
          <a:xfrm flipV="1">
            <a:off x="2029243" y="5809929"/>
            <a:ext cx="0" cy="6629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A29BAA-7078-18BC-5A4C-65234D1DA27C}"/>
              </a:ext>
            </a:extLst>
          </p:cNvPr>
          <p:cNvCxnSpPr>
            <a:cxnSpLocks/>
          </p:cNvCxnSpPr>
          <p:nvPr/>
        </p:nvCxnSpPr>
        <p:spPr>
          <a:xfrm flipV="1">
            <a:off x="5434515" y="5809929"/>
            <a:ext cx="0" cy="6629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D82B846-EE06-2A3E-CC71-74CBB24B7BD2}"/>
              </a:ext>
            </a:extLst>
          </p:cNvPr>
          <p:cNvSpPr/>
          <p:nvPr/>
        </p:nvSpPr>
        <p:spPr>
          <a:xfrm>
            <a:off x="7502182" y="2332563"/>
            <a:ext cx="981417" cy="514049"/>
          </a:xfrm>
          <a:prstGeom prst="rect">
            <a:avLst/>
          </a:prstGeom>
          <a:solidFill>
            <a:srgbClr val="7753E8">
              <a:alpha val="20000"/>
            </a:srgbClr>
          </a:solidFill>
          <a:ln w="1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00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1135AAF-14E3-6D21-1E70-AE58E883A328}"/>
              </a:ext>
            </a:extLst>
          </p:cNvPr>
          <p:cNvSpPr/>
          <p:nvPr/>
        </p:nvSpPr>
        <p:spPr>
          <a:xfrm>
            <a:off x="8848254" y="2282425"/>
            <a:ext cx="1464144" cy="514049"/>
          </a:xfrm>
          <a:prstGeom prst="rect">
            <a:avLst/>
          </a:prstGeom>
          <a:solidFill>
            <a:srgbClr val="7753E8">
              <a:alpha val="20000"/>
            </a:srgbClr>
          </a:solidFill>
          <a:ln w="1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00000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66B9D-BA03-9F25-11DC-D0DC1EEB6DFC}"/>
              </a:ext>
            </a:extLst>
          </p:cNvPr>
          <p:cNvCxnSpPr>
            <a:cxnSpLocks/>
          </p:cNvCxnSpPr>
          <p:nvPr/>
        </p:nvCxnSpPr>
        <p:spPr>
          <a:xfrm>
            <a:off x="7704401" y="2009518"/>
            <a:ext cx="191824" cy="2598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D6A2DEC-8E17-28BB-9A2C-D22B13E86D5F}"/>
              </a:ext>
            </a:extLst>
          </p:cNvPr>
          <p:cNvCxnSpPr>
            <a:cxnSpLocks/>
          </p:cNvCxnSpPr>
          <p:nvPr/>
        </p:nvCxnSpPr>
        <p:spPr>
          <a:xfrm flipH="1" flipV="1">
            <a:off x="9713427" y="2860593"/>
            <a:ext cx="141773" cy="2673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6CDB3936-9010-9480-1C0A-7F30BA6A21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00860" y="1574399"/>
            <a:ext cx="3193225" cy="3539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79178B1-16C8-87A1-34B3-0EA1C96EAB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28060" y="3242441"/>
            <a:ext cx="2265680" cy="31467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BB9C791-C284-C83A-E068-FC18E21AA287}"/>
              </a:ext>
            </a:extLst>
          </p:cNvPr>
          <p:cNvSpPr/>
          <p:nvPr/>
        </p:nvSpPr>
        <p:spPr>
          <a:xfrm>
            <a:off x="7502182" y="2332563"/>
            <a:ext cx="981417" cy="514049"/>
          </a:xfrm>
          <a:prstGeom prst="rect">
            <a:avLst/>
          </a:prstGeom>
          <a:solidFill>
            <a:srgbClr val="7753E8">
              <a:alpha val="20000"/>
            </a:srgbClr>
          </a:solidFill>
          <a:ln w="1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615710-302A-BDC9-6E01-B28D5F672774}"/>
              </a:ext>
            </a:extLst>
          </p:cNvPr>
          <p:cNvSpPr txBox="1"/>
          <p:nvPr/>
        </p:nvSpPr>
        <p:spPr>
          <a:xfrm>
            <a:off x="7376323" y="2928711"/>
            <a:ext cx="147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997EEE"/>
                </a:solidFill>
              </a:rPr>
              <a:t>70% </a:t>
            </a:r>
            <a:r>
              <a:rPr lang="es-ES" dirty="0" err="1">
                <a:solidFill>
                  <a:srgbClr val="997EEE"/>
                </a:solidFill>
              </a:rPr>
              <a:t>stroke</a:t>
            </a:r>
            <a:endParaRPr lang="ca-ES" dirty="0">
              <a:solidFill>
                <a:srgbClr val="997EEE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A73F57-B0B7-3658-CB77-60451678BB18}"/>
              </a:ext>
            </a:extLst>
          </p:cNvPr>
          <p:cNvSpPr/>
          <p:nvPr/>
        </p:nvSpPr>
        <p:spPr>
          <a:xfrm>
            <a:off x="8848254" y="2282425"/>
            <a:ext cx="1464144" cy="514049"/>
          </a:xfrm>
          <a:prstGeom prst="rect">
            <a:avLst/>
          </a:prstGeom>
          <a:solidFill>
            <a:srgbClr val="7753E8">
              <a:alpha val="20000"/>
            </a:srgbClr>
          </a:solidFill>
          <a:ln w="1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0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CFD77B-00D9-8725-93BF-B7007DA266B4}"/>
              </a:ext>
            </a:extLst>
          </p:cNvPr>
          <p:cNvSpPr txBox="1"/>
          <p:nvPr/>
        </p:nvSpPr>
        <p:spPr>
          <a:xfrm>
            <a:off x="9734594" y="1759511"/>
            <a:ext cx="147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997EEE"/>
                </a:solidFill>
              </a:rPr>
              <a:t>10% </a:t>
            </a:r>
            <a:r>
              <a:rPr lang="es-ES" dirty="0" err="1">
                <a:solidFill>
                  <a:srgbClr val="997EEE"/>
                </a:solidFill>
              </a:rPr>
              <a:t>stroke</a:t>
            </a:r>
            <a:endParaRPr lang="ca-ES" dirty="0">
              <a:solidFill>
                <a:srgbClr val="997EEE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10CD30A-FCAD-5A14-4A06-0EE779ACC453}"/>
              </a:ext>
            </a:extLst>
          </p:cNvPr>
          <p:cNvSpPr/>
          <p:nvPr/>
        </p:nvSpPr>
        <p:spPr>
          <a:xfrm>
            <a:off x="5544295" y="3970238"/>
            <a:ext cx="398318" cy="378102"/>
          </a:xfrm>
          <a:prstGeom prst="ellipse">
            <a:avLst/>
          </a:prstGeom>
          <a:solidFill>
            <a:srgbClr val="2B73E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B7F7F60-6AE2-F2FD-9A9D-522027A1C022}"/>
              </a:ext>
            </a:extLst>
          </p:cNvPr>
          <p:cNvSpPr/>
          <p:nvPr/>
        </p:nvSpPr>
        <p:spPr>
          <a:xfrm>
            <a:off x="6174339" y="4313044"/>
            <a:ext cx="398318" cy="378102"/>
          </a:xfrm>
          <a:prstGeom prst="ellipse">
            <a:avLst/>
          </a:prstGeom>
          <a:solidFill>
            <a:srgbClr val="2B73E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E77EA7D-320A-3257-B275-DCE182BBE9CF}"/>
              </a:ext>
            </a:extLst>
          </p:cNvPr>
          <p:cNvSpPr/>
          <p:nvPr/>
        </p:nvSpPr>
        <p:spPr>
          <a:xfrm>
            <a:off x="6856145" y="4021080"/>
            <a:ext cx="398318" cy="378102"/>
          </a:xfrm>
          <a:prstGeom prst="ellipse">
            <a:avLst/>
          </a:prstGeom>
          <a:solidFill>
            <a:srgbClr val="2B73E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E76F7C8-70B0-3BBA-FC2B-C4FFE0BC0F4B}"/>
              </a:ext>
            </a:extLst>
          </p:cNvPr>
          <p:cNvSpPr/>
          <p:nvPr/>
        </p:nvSpPr>
        <p:spPr>
          <a:xfrm>
            <a:off x="6842971" y="4708139"/>
            <a:ext cx="398318" cy="378102"/>
          </a:xfrm>
          <a:prstGeom prst="ellipse">
            <a:avLst/>
          </a:prstGeom>
          <a:solidFill>
            <a:srgbClr val="2B73E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3C599A6-98DE-BC94-98E2-D79E4DBB3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669" y="5366300"/>
            <a:ext cx="8131228" cy="385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16">
                <a:extLst>
                  <a:ext uri="{FF2B5EF4-FFF2-40B4-BE49-F238E27FC236}">
                    <a16:creationId xmlns:a16="http://schemas.microsoft.com/office/drawing/2014/main" id="{0CAEFB99-86E3-A64D-9FC5-203A06F13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739587"/>
                  </p:ext>
                </p:extLst>
              </p:nvPr>
            </p:nvGraphicFramePr>
            <p:xfrm>
              <a:off x="1234609" y="537053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16">
                <a:extLst>
                  <a:ext uri="{FF2B5EF4-FFF2-40B4-BE49-F238E27FC236}">
                    <a16:creationId xmlns:a16="http://schemas.microsoft.com/office/drawing/2014/main" id="{0CAEFB99-86E3-A64D-9FC5-203A06F13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739587"/>
                  </p:ext>
                </p:extLst>
              </p:nvPr>
            </p:nvGraphicFramePr>
            <p:xfrm>
              <a:off x="1234609" y="537053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62" t="-1613" r="-418478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99283" t="-1613" r="-313978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03663" t="-1613" r="-220879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292933" t="-1613" r="-113074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9"/>
                          <a:stretch>
                            <a:fillRect l="-349686" t="-1613" r="-629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7ACD7-6119-B3B4-CF9A-8950D168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9822-251E-0B0D-7832-1BCC4859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0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 animBg="1"/>
      <p:bldP spid="33" grpId="0"/>
      <p:bldP spid="39" grpId="0"/>
      <p:bldP spid="40" grpId="0"/>
      <p:bldP spid="57" grpId="0"/>
      <p:bldP spid="58" grpId="0"/>
      <p:bldP spid="37" grpId="0"/>
      <p:bldP spid="3" grpId="0" animBg="1"/>
      <p:bldP spid="43" grpId="0"/>
      <p:bldP spid="44" grpId="0" animBg="1"/>
      <p:bldP spid="52" grpId="0" animBg="1"/>
      <p:bldP spid="54" grpId="0" animBg="1"/>
      <p:bldP spid="53" grpId="0" animBg="1"/>
      <p:bldP spid="62" grpId="0" animBg="1"/>
      <p:bldP spid="62" grpId="1" animBg="1"/>
      <p:bldP spid="63" grpId="0" animBg="1"/>
      <p:bldP spid="63" grpId="1" animBg="1"/>
      <p:bldP spid="68" grpId="0" animBg="1"/>
      <p:bldP spid="68" grpId="1" animBg="1"/>
      <p:bldP spid="69" grpId="0"/>
      <p:bldP spid="69" grpId="1"/>
      <p:bldP spid="70" grpId="0" animBg="1"/>
      <p:bldP spid="70" grpId="1" animBg="1"/>
      <p:bldP spid="71" grpId="0"/>
      <p:bldP spid="71" grpId="1"/>
      <p:bldP spid="82" grpId="0" animBg="1"/>
      <p:bldP spid="83" grpId="0" animBg="1"/>
      <p:bldP spid="84" grpId="0" animBg="1"/>
      <p:bldP spid="8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31F322-353C-4E69-BE78-D21BA57E20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098"/>
          <a:stretch/>
        </p:blipFill>
        <p:spPr>
          <a:xfrm>
            <a:off x="1890853" y="2972504"/>
            <a:ext cx="8329613" cy="231237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E0B885-4EA5-436E-BB20-06C6DFB1C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035" y="2155755"/>
            <a:ext cx="730248" cy="349388"/>
          </a:xfrm>
          <a:prstGeom prst="bentConnector3">
            <a:avLst>
              <a:gd name="adj1" fmla="val 100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9AEC8-4C79-4A65-B1A3-BEBB1D905D4B}"/>
              </a:ext>
            </a:extLst>
          </p:cNvPr>
          <p:cNvCxnSpPr/>
          <p:nvPr/>
        </p:nvCxnSpPr>
        <p:spPr>
          <a:xfrm>
            <a:off x="1541465" y="1965325"/>
            <a:ext cx="257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A604D5-5EAA-420A-AC9E-30F05AB0264B}"/>
              </a:ext>
            </a:extLst>
          </p:cNvPr>
          <p:cNvSpPr txBox="1"/>
          <p:nvPr/>
        </p:nvSpPr>
        <p:spPr>
          <a:xfrm>
            <a:off x="632242" y="219378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SUBSET</a:t>
            </a:r>
            <a:endParaRPr lang="ca-E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C31CA7-8E6E-4BA4-9DF1-D14C0985A09C}"/>
              </a:ext>
            </a:extLst>
          </p:cNvPr>
          <p:cNvSpPr txBox="1"/>
          <p:nvPr/>
        </p:nvSpPr>
        <p:spPr>
          <a:xfrm>
            <a:off x="6375817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/>
              <a:t>?</a:t>
            </a:r>
            <a:endParaRPr lang="ca-E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F78170-38E7-E7B4-7D14-D70D2B3C1152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4F54C-366A-0838-6669-6CB7737CB64F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A437577-697A-08E5-2034-41174D809EA8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2DAA907-156C-1C0E-CD3C-2D71BCDBA609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E461C-8BC7-B637-1486-E4BB4BF19C2F}"/>
              </a:ext>
            </a:extLst>
          </p:cNvPr>
          <p:cNvSpPr txBox="1"/>
          <p:nvPr/>
        </p:nvSpPr>
        <p:spPr>
          <a:xfrm>
            <a:off x="111810" y="534597"/>
            <a:ext cx="508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Calculating Shapley values</a:t>
            </a:r>
          </a:p>
        </p:txBody>
      </p:sp>
      <p:pic>
        <p:nvPicPr>
          <p:cNvPr id="24" name="Picture 4" descr="Manuales">
            <a:extLst>
              <a:ext uri="{FF2B5EF4-FFF2-40B4-BE49-F238E27FC236}">
                <a16:creationId xmlns:a16="http://schemas.microsoft.com/office/drawing/2014/main" id="{276B7403-5E5E-3F22-4E3A-ED46728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EAABC3-AE57-EFDD-2A72-41AE4A361D7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16">
                <a:extLst>
                  <a:ext uri="{FF2B5EF4-FFF2-40B4-BE49-F238E27FC236}">
                    <a16:creationId xmlns:a16="http://schemas.microsoft.com/office/drawing/2014/main" id="{FE288A24-D0E6-6748-CB33-41AB22DEA1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409390"/>
                  </p:ext>
                </p:extLst>
              </p:nvPr>
            </p:nvGraphicFramePr>
            <p:xfrm>
              <a:off x="1943914" y="1822347"/>
              <a:ext cx="8706621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2035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16">
                <a:extLst>
                  <a:ext uri="{FF2B5EF4-FFF2-40B4-BE49-F238E27FC236}">
                    <a16:creationId xmlns:a16="http://schemas.microsoft.com/office/drawing/2014/main" id="{FE288A24-D0E6-6748-CB33-41AB22DEA1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409390"/>
                  </p:ext>
                </p:extLst>
              </p:nvPr>
            </p:nvGraphicFramePr>
            <p:xfrm>
              <a:off x="1943914" y="1822347"/>
              <a:ext cx="8706621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62" t="-1639" r="-41884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99283" t="-1639" r="-31433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2920" t="-1639" r="-220073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94326" t="-1639" r="-11383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48589" t="-1639" r="-627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16">
                <a:extLst>
                  <a:ext uri="{FF2B5EF4-FFF2-40B4-BE49-F238E27FC236}">
                    <a16:creationId xmlns:a16="http://schemas.microsoft.com/office/drawing/2014/main" id="{15E4143B-8B0C-1BC0-DF8A-AA6187B91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353342"/>
                  </p:ext>
                </p:extLst>
              </p:nvPr>
            </p:nvGraphicFramePr>
            <p:xfrm>
              <a:off x="1943914" y="247099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16">
                <a:extLst>
                  <a:ext uri="{FF2B5EF4-FFF2-40B4-BE49-F238E27FC236}">
                    <a16:creationId xmlns:a16="http://schemas.microsoft.com/office/drawing/2014/main" id="{15E4143B-8B0C-1BC0-DF8A-AA6187B91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353342"/>
                  </p:ext>
                </p:extLst>
              </p:nvPr>
            </p:nvGraphicFramePr>
            <p:xfrm>
              <a:off x="1943914" y="247099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62" t="-1613" r="-418841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99283" t="-1613" r="-314337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02920" t="-1613" r="-22007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94326" t="-1613" r="-113830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48589" t="-1613" r="-627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20C90-A9C6-87FD-AFC5-09E219F3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D85A5-54EA-E874-247E-4168B6CB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9736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31F322-353C-4E69-BE78-D21BA57E20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20"/>
          <a:stretch/>
        </p:blipFill>
        <p:spPr>
          <a:xfrm>
            <a:off x="1890853" y="3065929"/>
            <a:ext cx="8329613" cy="221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105C1-9DAE-4843-B08E-853554A33E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6551" r="4534" b="-6551"/>
          <a:stretch/>
        </p:blipFill>
        <p:spPr>
          <a:xfrm>
            <a:off x="7696342" y="2486024"/>
            <a:ext cx="2409683" cy="352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38CC36-2943-4777-B645-AE7C3B5ED8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6551" r="43581" b="-36281"/>
          <a:stretch/>
        </p:blipFill>
        <p:spPr>
          <a:xfrm>
            <a:off x="3214618" y="2486024"/>
            <a:ext cx="1424058" cy="45720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E0B885-4EA5-436E-BB20-06C6DFB1C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035" y="2155755"/>
            <a:ext cx="730248" cy="349388"/>
          </a:xfrm>
          <a:prstGeom prst="bentConnector3">
            <a:avLst>
              <a:gd name="adj1" fmla="val 100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9AEC8-4C79-4A65-B1A3-BEBB1D905D4B}"/>
              </a:ext>
            </a:extLst>
          </p:cNvPr>
          <p:cNvCxnSpPr/>
          <p:nvPr/>
        </p:nvCxnSpPr>
        <p:spPr>
          <a:xfrm>
            <a:off x="1541465" y="1965325"/>
            <a:ext cx="257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A604D5-5EAA-420A-AC9E-30F05AB0264B}"/>
              </a:ext>
            </a:extLst>
          </p:cNvPr>
          <p:cNvSpPr txBox="1"/>
          <p:nvPr/>
        </p:nvSpPr>
        <p:spPr>
          <a:xfrm>
            <a:off x="632242" y="219378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SUBSET</a:t>
            </a:r>
            <a:endParaRPr lang="ca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0F764B-866C-1C67-8F32-BB539B7D9B37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498C2-5C27-DF44-3FDD-62713C4D0F2F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58E9CF7-E618-44ED-8121-87D9E5A0E5EC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E09EC40-FF9A-801B-81E1-4C438EA0A65A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148A7A-2B38-7261-7210-F352490A0473}"/>
              </a:ext>
            </a:extLst>
          </p:cNvPr>
          <p:cNvSpPr txBox="1"/>
          <p:nvPr/>
        </p:nvSpPr>
        <p:spPr>
          <a:xfrm>
            <a:off x="111810" y="534597"/>
            <a:ext cx="508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Calculating Shapley values</a:t>
            </a:r>
          </a:p>
        </p:txBody>
      </p:sp>
      <p:pic>
        <p:nvPicPr>
          <p:cNvPr id="25" name="Picture 4" descr="Manuales">
            <a:extLst>
              <a:ext uri="{FF2B5EF4-FFF2-40B4-BE49-F238E27FC236}">
                <a16:creationId xmlns:a16="http://schemas.microsoft.com/office/drawing/2014/main" id="{0C03A27A-B868-17E3-7DCE-A139DFEF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3C706D-BA46-C5FF-AE01-1ABF42C03640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16">
                <a:extLst>
                  <a:ext uri="{FF2B5EF4-FFF2-40B4-BE49-F238E27FC236}">
                    <a16:creationId xmlns:a16="http://schemas.microsoft.com/office/drawing/2014/main" id="{A885A793-9A3D-450E-730B-9B5FFD175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01349"/>
                  </p:ext>
                </p:extLst>
              </p:nvPr>
            </p:nvGraphicFramePr>
            <p:xfrm>
              <a:off x="1943914" y="1822347"/>
              <a:ext cx="8706621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2035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16">
                <a:extLst>
                  <a:ext uri="{FF2B5EF4-FFF2-40B4-BE49-F238E27FC236}">
                    <a16:creationId xmlns:a16="http://schemas.microsoft.com/office/drawing/2014/main" id="{A885A793-9A3D-450E-730B-9B5FFD1753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01349"/>
                  </p:ext>
                </p:extLst>
              </p:nvPr>
            </p:nvGraphicFramePr>
            <p:xfrm>
              <a:off x="1943914" y="1822347"/>
              <a:ext cx="8706621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62" t="-1639" r="-41884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99283" t="-1639" r="-31433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02920" t="-1639" r="-220073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94326" t="-1639" r="-113830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48589" t="-1639" r="-627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16">
                <a:extLst>
                  <a:ext uri="{FF2B5EF4-FFF2-40B4-BE49-F238E27FC236}">
                    <a16:creationId xmlns:a16="http://schemas.microsoft.com/office/drawing/2014/main" id="{E501D947-AB40-1282-10F8-5A0B36D20F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9151"/>
                  </p:ext>
                </p:extLst>
              </p:nvPr>
            </p:nvGraphicFramePr>
            <p:xfrm>
              <a:off x="1943914" y="247099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𝑹𝒂𝒏𝒅𝒐𝒎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𝑹𝒂𝒏𝒅𝒐𝒎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6BE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16">
                <a:extLst>
                  <a:ext uri="{FF2B5EF4-FFF2-40B4-BE49-F238E27FC236}">
                    <a16:creationId xmlns:a16="http://schemas.microsoft.com/office/drawing/2014/main" id="{E501D947-AB40-1282-10F8-5A0B36D20F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9151"/>
                  </p:ext>
                </p:extLst>
              </p:nvPr>
            </p:nvGraphicFramePr>
            <p:xfrm>
              <a:off x="1943914" y="2470992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62" t="-1613" r="-418841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99283" t="-1613" r="-314337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02920" t="-1613" r="-22007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94326" t="-1613" r="-113830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48589" t="-1613" r="-627" b="-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B262B-992C-C647-E069-B55216DE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FC9D8-DCA4-B735-45C8-2A8F80D2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14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AA41F8-CCAC-4BDD-A632-67DCBCE8439A}"/>
              </a:ext>
            </a:extLst>
          </p:cNvPr>
          <p:cNvSpPr txBox="1"/>
          <p:nvPr/>
        </p:nvSpPr>
        <p:spPr>
          <a:xfrm>
            <a:off x="842380" y="813553"/>
            <a:ext cx="77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Additive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feature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attribution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methods</a:t>
            </a:r>
            <a:endParaRPr lang="es-ES" sz="2800" dirty="0">
              <a:solidFill>
                <a:srgbClr val="7753E8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CD654C-1279-45EE-94E0-7D70702BAF69}"/>
                  </a:ext>
                </a:extLst>
              </p:cNvPr>
              <p:cNvSpPr txBox="1"/>
              <p:nvPr/>
            </p:nvSpPr>
            <p:spPr>
              <a:xfrm>
                <a:off x="-1" y="2314969"/>
                <a:ext cx="1236566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sz="32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CD654C-1279-45EE-94E0-7D70702B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14969"/>
                <a:ext cx="1236566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F1CC32B-14F3-0CBF-71A6-8A76450AD317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9E55A-63C8-FFA9-FBF1-E7A29B2D2C7D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EFB795E-75FE-CAA7-C80A-89561A08FD69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A1FB7DC5-CA4E-42A7-92C9-EE204F607338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4EF7F-6F34-4F51-8DF2-4FC1A4064484}"/>
              </a:ext>
            </a:extLst>
          </p:cNvPr>
          <p:cNvSpPr txBox="1"/>
          <p:nvPr/>
        </p:nvSpPr>
        <p:spPr>
          <a:xfrm>
            <a:off x="111810" y="534597"/>
            <a:ext cx="508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Calculating Shapley values</a:t>
            </a:r>
          </a:p>
        </p:txBody>
      </p:sp>
      <p:pic>
        <p:nvPicPr>
          <p:cNvPr id="24" name="Picture 4" descr="Manuales">
            <a:extLst>
              <a:ext uri="{FF2B5EF4-FFF2-40B4-BE49-F238E27FC236}">
                <a16:creationId xmlns:a16="http://schemas.microsoft.com/office/drawing/2014/main" id="{958AF5A0-543F-8A1B-B734-C3570CE1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2B53F9-3648-E93E-823D-F62CE3BFE2C1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A1CA8-DEBB-36EC-1496-E7335987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7B282-E7CE-56C9-99DE-F234524C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00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AA41F8-CCAC-4BDD-A632-67DCBCE8439A}"/>
              </a:ext>
            </a:extLst>
          </p:cNvPr>
          <p:cNvSpPr txBox="1"/>
          <p:nvPr/>
        </p:nvSpPr>
        <p:spPr>
          <a:xfrm>
            <a:off x="842380" y="813553"/>
            <a:ext cx="77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Additive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feature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attribution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methods</a:t>
            </a:r>
            <a:endParaRPr lang="es-ES" sz="2800" dirty="0">
              <a:solidFill>
                <a:srgbClr val="7753E8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E0E805-DD07-47A7-9B05-3228C0FABF43}"/>
                  </a:ext>
                </a:extLst>
              </p:cNvPr>
              <p:cNvSpPr txBox="1"/>
              <p:nvPr/>
            </p:nvSpPr>
            <p:spPr>
              <a:xfrm>
                <a:off x="-1" y="4046903"/>
                <a:ext cx="1219200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dirty="0" smtClean="0"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𝑒𝑎𝑡𝑢𝑟𝑒𝑠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: 64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𝑐𝑜𝑎𝑙𝑖𝑡𝑖𝑜𝑛𝑠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s-ES" sz="3200" dirty="0"/>
              </a:p>
              <a:p>
                <a:pPr algn="ctr"/>
                <a:endParaRPr lang="es-E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E0E805-DD07-47A7-9B05-3228C0FA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46903"/>
                <a:ext cx="12192001" cy="107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CD654C-1279-45EE-94E0-7D70702BAF69}"/>
                  </a:ext>
                </a:extLst>
              </p:cNvPr>
              <p:cNvSpPr txBox="1"/>
              <p:nvPr/>
            </p:nvSpPr>
            <p:spPr>
              <a:xfrm>
                <a:off x="-1" y="2314969"/>
                <a:ext cx="1236566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sz="32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CD654C-1279-45EE-94E0-7D70702B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14969"/>
                <a:ext cx="1236566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76A4A3F-A88E-D4EA-7838-C9F9AE1DF59B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E8ACF0-D431-78D9-285F-A8FE56B75E98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CE563D78-D63D-DD52-BFB6-021073FAAEEF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A8C568A-725F-DE5F-662D-B08578C31D29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96FE9D-2356-5B1F-FCED-AC52CE89D6FD}"/>
              </a:ext>
            </a:extLst>
          </p:cNvPr>
          <p:cNvSpPr txBox="1"/>
          <p:nvPr/>
        </p:nvSpPr>
        <p:spPr>
          <a:xfrm>
            <a:off x="111810" y="534597"/>
            <a:ext cx="508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Calculating Shapley values</a:t>
            </a:r>
          </a:p>
        </p:txBody>
      </p:sp>
      <p:pic>
        <p:nvPicPr>
          <p:cNvPr id="24" name="Picture 4" descr="Manuales">
            <a:extLst>
              <a:ext uri="{FF2B5EF4-FFF2-40B4-BE49-F238E27FC236}">
                <a16:creationId xmlns:a16="http://schemas.microsoft.com/office/drawing/2014/main" id="{B036A044-1BEE-A3B1-0C5B-C2307BB8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4DAF48-43F6-2DF8-1197-C226CC74A752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F48B0-2A9D-AE42-FF91-B8AE1DC2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6C023-4B05-024C-E3DB-419FE0A2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724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AA41F8-CCAC-4BDD-A632-67DCBCE8439A}"/>
              </a:ext>
            </a:extLst>
          </p:cNvPr>
          <p:cNvSpPr txBox="1"/>
          <p:nvPr/>
        </p:nvSpPr>
        <p:spPr>
          <a:xfrm>
            <a:off x="842380" y="813553"/>
            <a:ext cx="77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Additive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feature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attribution</a:t>
            </a:r>
            <a:r>
              <a:rPr lang="es-ES" sz="2800" dirty="0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s-ES" sz="2800" dirty="0" err="1">
                <a:solidFill>
                  <a:srgbClr val="7753E8"/>
                </a:solidFill>
                <a:latin typeface="Calibri Light" panose="020F0302020204030204" pitchFamily="34" charset="0"/>
                <a:ea typeface="Yu Gothic" panose="020B0400000000000000" pitchFamily="34" charset="-128"/>
                <a:cs typeface="Calibri Light" panose="020F0302020204030204" pitchFamily="34" charset="0"/>
              </a:rPr>
              <a:t>methods</a:t>
            </a:r>
            <a:endParaRPr lang="es-ES" sz="2800" dirty="0">
              <a:solidFill>
                <a:srgbClr val="7753E8"/>
              </a:solidFill>
              <a:latin typeface="Calibri Light" panose="020F0302020204030204" pitchFamily="34" charset="0"/>
              <a:ea typeface="Yu Gothic" panose="020B0400000000000000" pitchFamily="34" charset="-128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E0E805-DD07-47A7-9B05-3228C0FABF43}"/>
                  </a:ext>
                </a:extLst>
              </p:cNvPr>
              <p:cNvSpPr txBox="1"/>
              <p:nvPr/>
            </p:nvSpPr>
            <p:spPr>
              <a:xfrm>
                <a:off x="-1" y="4046903"/>
                <a:ext cx="121920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dirty="0" smtClean="0"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𝑒𝑎𝑡𝑢𝑟𝑒𝑠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: 64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𝑐𝑜𝑎𝑙𝑖𝑡𝑖𝑜𝑛𝑠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s-ES" sz="3200" dirty="0"/>
              </a:p>
              <a:p>
                <a:pPr algn="ctr"/>
                <a:endParaRPr lang="es-ES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dirty="0" smtClean="0">
                          <a:latin typeface="Cambria Math" panose="02040503050406030204" pitchFamily="18" charset="0"/>
                        </a:rPr>
                        <m:t>32 </m:t>
                      </m:r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𝑒𝑎𝑡𝑢𝑟𝑒𝑠</m:t>
                      </m:r>
                      <m:r>
                        <a:rPr lang="es-ES" sz="3200" i="1" dirty="0">
                          <a:latin typeface="Cambria Math" panose="02040503050406030204" pitchFamily="18" charset="0"/>
                        </a:rPr>
                        <m:t>: 17.1 </m:t>
                      </m:r>
                      <m:r>
                        <a:rPr lang="es-ES" sz="3200" i="1" dirty="0" err="1">
                          <a:latin typeface="Cambria Math" panose="02040503050406030204" pitchFamily="18" charset="0"/>
                        </a:rPr>
                        <m:t>𝑏𝑖𝑙𝑙𝑖𝑜𝑛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E0E805-DD07-47A7-9B05-3228C0FA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46903"/>
                <a:ext cx="12192001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CD654C-1279-45EE-94E0-7D70702BAF69}"/>
                  </a:ext>
                </a:extLst>
              </p:cNvPr>
              <p:cNvSpPr txBox="1"/>
              <p:nvPr/>
            </p:nvSpPr>
            <p:spPr>
              <a:xfrm>
                <a:off x="-1" y="2314969"/>
                <a:ext cx="1236566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sz="32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CD654C-1279-45EE-94E0-7D70702B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14969"/>
                <a:ext cx="1236566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785CCEC-655B-9A52-DFCD-585933ACBD40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1C1C07-F0ED-2D68-FC84-D3E2F80B0789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DC233B5-9A85-5237-C488-CA97E47D904B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6A566A31-3D97-A050-7429-A91AC1272C9D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A17F1E-31EC-402F-5EFE-A8FF31826D8F}"/>
              </a:ext>
            </a:extLst>
          </p:cNvPr>
          <p:cNvSpPr txBox="1"/>
          <p:nvPr/>
        </p:nvSpPr>
        <p:spPr>
          <a:xfrm>
            <a:off x="111810" y="534597"/>
            <a:ext cx="508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Calculating Shapley values</a:t>
            </a:r>
          </a:p>
        </p:txBody>
      </p:sp>
      <p:pic>
        <p:nvPicPr>
          <p:cNvPr id="24" name="Picture 4" descr="Manuales">
            <a:extLst>
              <a:ext uri="{FF2B5EF4-FFF2-40B4-BE49-F238E27FC236}">
                <a16:creationId xmlns:a16="http://schemas.microsoft.com/office/drawing/2014/main" id="{897A5586-49C6-6B77-D8C4-078FC372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D835E3-0FCC-EEB0-F900-F5A31970AA35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EDEE6-EA7C-A476-55BE-89C5AFB98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85169-92ED-6F03-5975-554E653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342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B5A2A38-4E31-4E57-BB24-1575F175CE8D}"/>
              </a:ext>
            </a:extLst>
          </p:cNvPr>
          <p:cNvSpPr txBox="1"/>
          <p:nvPr/>
        </p:nvSpPr>
        <p:spPr>
          <a:xfrm>
            <a:off x="1" y="285299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i="1">
                <a:solidFill>
                  <a:srgbClr val="3333B3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Shapley </a:t>
            </a:r>
            <a:r>
              <a:rPr lang="es-ES" sz="4800" i="1" dirty="0">
                <a:solidFill>
                  <a:srgbClr val="3333B3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k</a:t>
            </a:r>
            <a:r>
              <a:rPr lang="es-ES" sz="4800" i="1">
                <a:solidFill>
                  <a:srgbClr val="3333B3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ernel</a:t>
            </a:r>
            <a:endParaRPr lang="es-ES" sz="4800" i="1" dirty="0">
              <a:solidFill>
                <a:srgbClr val="3333B3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82972-FAF0-F4C1-A595-11F68E6F8F0F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ECDEE8-169E-0D17-6E66-B7C2E1A79894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E07DF24C-9ADB-B452-DF16-D1037432D053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C8D55243-8A6E-852F-2920-E2441D532761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938E1-C74B-4D55-D1E5-05531973A8CC}"/>
              </a:ext>
            </a:extLst>
          </p:cNvPr>
          <p:cNvSpPr txBox="1"/>
          <p:nvPr/>
        </p:nvSpPr>
        <p:spPr>
          <a:xfrm>
            <a:off x="111810" y="534597"/>
            <a:ext cx="290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Shapley kernel</a:t>
            </a:r>
          </a:p>
        </p:txBody>
      </p:sp>
      <p:pic>
        <p:nvPicPr>
          <p:cNvPr id="23" name="Picture 4" descr="Manuales">
            <a:extLst>
              <a:ext uri="{FF2B5EF4-FFF2-40B4-BE49-F238E27FC236}">
                <a16:creationId xmlns:a16="http://schemas.microsoft.com/office/drawing/2014/main" id="{2353CB49-4B31-10EB-ACBC-C2517829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E068AB-EF99-3E69-2B54-0E0C955736E8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57010-753A-30C6-7B14-E1139C0D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7B4BC-7C6C-4AF5-5EA9-9A22F087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98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56B9F-DE44-4063-BD95-ADF89ADAC074}"/>
              </a:ext>
            </a:extLst>
          </p:cNvPr>
          <p:cNvSpPr txBox="1"/>
          <p:nvPr/>
        </p:nvSpPr>
        <p:spPr>
          <a:xfrm>
            <a:off x="4038600" y="136525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Explainable</a:t>
            </a:r>
            <a:r>
              <a:rPr lang="es-ES" sz="1200" b="1" dirty="0"/>
              <a:t> Artificial </a:t>
            </a:r>
            <a:r>
              <a:rPr lang="es-ES" sz="1200" b="1" dirty="0" err="1"/>
              <a:t>Intelligence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Diabetes </a:t>
            </a:r>
            <a:r>
              <a:rPr lang="es-ES" sz="1200" b="1" dirty="0" err="1"/>
              <a:t>Prediction</a:t>
            </a:r>
            <a:endParaRPr lang="ca-ES" sz="12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25DA5-9819-4CE4-9B57-3AD7DB88B640}"/>
              </a:ext>
            </a:extLst>
          </p:cNvPr>
          <p:cNvCxnSpPr/>
          <p:nvPr/>
        </p:nvCxnSpPr>
        <p:spPr>
          <a:xfrm>
            <a:off x="0" y="497973"/>
            <a:ext cx="12192000" cy="0"/>
          </a:xfrm>
          <a:prstGeom prst="line">
            <a:avLst/>
          </a:prstGeom>
          <a:ln w="12700">
            <a:solidFill>
              <a:srgbClr val="7753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39A0D8-7ACC-416E-B84F-D32B94F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0" y="114718"/>
            <a:ext cx="1076590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D946CD3-025B-4EA8-B2E9-E8E7B3A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4"/>
          <a:stretch/>
        </p:blipFill>
        <p:spPr bwMode="auto">
          <a:xfrm>
            <a:off x="1139348" y="114718"/>
            <a:ext cx="835502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13F63-CDA6-4EA1-909D-9D8A7BA15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8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7715" y="198964"/>
            <a:ext cx="2486025" cy="1478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A700F0-EEF4-431E-BF17-00C02E949480}"/>
              </a:ext>
            </a:extLst>
          </p:cNvPr>
          <p:cNvSpPr txBox="1"/>
          <p:nvPr/>
        </p:nvSpPr>
        <p:spPr>
          <a:xfrm>
            <a:off x="-156444" y="53165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solidFill>
                  <a:srgbClr val="CE3A3A"/>
                </a:solidFill>
                <a:latin typeface="Century Gothic" panose="020B0502020202020204" pitchFamily="34" charset="0"/>
                <a:ea typeface="Yu Gothic" panose="020B0400000000000000" pitchFamily="34" charset="-128"/>
                <a:cs typeface="Malgun Gothic Semilight" panose="020B0502040204020203" pitchFamily="34" charset="-128"/>
              </a:rPr>
              <a:t>Kernel</a:t>
            </a:r>
            <a:r>
              <a:rPr lang="es-ES" sz="4000" b="1" dirty="0">
                <a:solidFill>
                  <a:srgbClr val="CE3A3A"/>
                </a:solidFill>
                <a:latin typeface="Century Gothic" panose="020B0502020202020204" pitchFamily="34" charset="0"/>
                <a:ea typeface="Yu Gothic" panose="020B0400000000000000" pitchFamily="34" charset="-128"/>
                <a:cs typeface="Malgun Gothic Semilight" panose="020B0502040204020203" pitchFamily="34" charset="-128"/>
              </a:rPr>
              <a:t> SHAP = LIME + SHAPLEY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B6813B-FB9C-EBE8-2C0D-98E1DA1E0F07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6669FF-7FCF-8A8C-4CB5-EF4208F21907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4DB6642-90F1-5CD5-4976-5AB6E419A53D}"/>
              </a:ext>
            </a:extLst>
          </p:cNvPr>
          <p:cNvSpPr txBox="1">
            <a:spLocks/>
          </p:cNvSpPr>
          <p:nvPr/>
        </p:nvSpPr>
        <p:spPr>
          <a:xfrm>
            <a:off x="0" y="6550222"/>
            <a:ext cx="3627120" cy="307777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9D64B810-C9F7-84EB-867E-2E26EECBD9B7}"/>
              </a:ext>
            </a:extLst>
          </p:cNvPr>
          <p:cNvSpPr txBox="1">
            <a:spLocks/>
          </p:cNvSpPr>
          <p:nvPr/>
        </p:nvSpPr>
        <p:spPr>
          <a:xfrm>
            <a:off x="3627120" y="6550223"/>
            <a:ext cx="5283200" cy="307777"/>
          </a:xfrm>
          <a:prstGeom prst="rect">
            <a:avLst/>
          </a:prstGeom>
          <a:solidFill>
            <a:srgbClr val="262686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947507-8CAF-5983-49DB-B18677065649}"/>
              </a:ext>
            </a:extLst>
          </p:cNvPr>
          <p:cNvSpPr txBox="1"/>
          <p:nvPr/>
        </p:nvSpPr>
        <p:spPr>
          <a:xfrm>
            <a:off x="111810" y="534597"/>
            <a:ext cx="46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Shapley kernel theorem</a:t>
            </a:r>
          </a:p>
        </p:txBody>
      </p:sp>
      <p:pic>
        <p:nvPicPr>
          <p:cNvPr id="24" name="Picture 4" descr="Manuales">
            <a:extLst>
              <a:ext uri="{FF2B5EF4-FFF2-40B4-BE49-F238E27FC236}">
                <a16:creationId xmlns:a16="http://schemas.microsoft.com/office/drawing/2014/main" id="{E5B1C396-E6BE-A84D-A3C3-9D52BEDB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4F8208-B3E8-6CF8-4C1F-3CEB90BF7927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D037B-DD86-BF9B-1B0C-9CC7595C90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570" t="36894" r="24110"/>
          <a:stretch/>
        </p:blipFill>
        <p:spPr>
          <a:xfrm>
            <a:off x="757236" y="2432476"/>
            <a:ext cx="5210176" cy="188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B7944-D040-5961-2C8F-40692E034B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879" y="3194040"/>
            <a:ext cx="3847672" cy="602223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6051E54-F0A0-86B5-549C-CFCAE64A6386}"/>
              </a:ext>
            </a:extLst>
          </p:cNvPr>
          <p:cNvSpPr/>
          <p:nvPr/>
        </p:nvSpPr>
        <p:spPr>
          <a:xfrm>
            <a:off x="6006779" y="2199560"/>
            <a:ext cx="257178" cy="259118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C99A8-5C7E-7A96-56DE-13A1CA77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/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7299-79F4-D144-65ED-F8D5CD85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XAI with LIME and SHAP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665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271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 limitations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3782B-2BA1-0749-84E9-E44327331D82}"/>
              </a:ext>
            </a:extLst>
          </p:cNvPr>
          <p:cNvSpPr txBox="1"/>
          <p:nvPr/>
        </p:nvSpPr>
        <p:spPr>
          <a:xfrm>
            <a:off x="1025652" y="2240427"/>
            <a:ext cx="6135624" cy="227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Computational cost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Access to data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Feature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5995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0" y="0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7484D5-3C03-0C46-4839-2AC44CFC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4" y="139275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112EAB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Machine learning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Random forest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Regression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Explainable artificial intelligence 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ca-ES">
                <a:solidFill>
                  <a:srgbClr val="262686"/>
                </a:solidFill>
              </a:rPr>
              <a:t>  Conclusions</a:t>
            </a:r>
            <a:endParaRPr lang="es-ES">
              <a:solidFill>
                <a:srgbClr val="26268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15331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Contents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2" y="102667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E6A54-7811-78A2-08EA-7715FE33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" b="155"/>
          <a:stretch/>
        </p:blipFill>
        <p:spPr>
          <a:xfrm>
            <a:off x="721191" y="1601930"/>
            <a:ext cx="446193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78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520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LIME and SHAP application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86343-4EC8-105E-60DA-681F6F4F7E33}"/>
              </a:ext>
            </a:extLst>
          </p:cNvPr>
          <p:cNvGrpSpPr/>
          <p:nvPr/>
        </p:nvGrpSpPr>
        <p:grpSpPr>
          <a:xfrm>
            <a:off x="685939" y="1723524"/>
            <a:ext cx="10754694" cy="4448676"/>
            <a:chOff x="2387148" y="3329040"/>
            <a:chExt cx="6292734" cy="444867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C3B92D-197B-CD53-A823-5549FDECB078}"/>
                </a:ext>
              </a:extLst>
            </p:cNvPr>
            <p:cNvSpPr/>
            <p:nvPr/>
          </p:nvSpPr>
          <p:spPr>
            <a:xfrm>
              <a:off x="2387148" y="3329040"/>
              <a:ext cx="6292734" cy="4448676"/>
            </a:xfrm>
            <a:prstGeom prst="roundRect">
              <a:avLst>
                <a:gd name="adj" fmla="val 723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spcBef>
                  <a:spcPts val="4200"/>
                </a:spcBef>
                <a:buClr>
                  <a:srgbClr val="262686"/>
                </a:buClr>
                <a:buSzPct val="110000"/>
                <a:buFont typeface="Arial" panose="020B0604020202020204" pitchFamily="34" charset="0"/>
                <a:buChar char="•"/>
              </a:pPr>
              <a:endParaRPr lang="ca-ES" sz="2800" i="1">
                <a:solidFill>
                  <a:schemeClr val="tx1"/>
                </a:solidFill>
              </a:endParaRPr>
            </a:p>
            <a:p>
              <a:pPr marL="457200" indent="-457200">
                <a:buClr>
                  <a:srgbClr val="262686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ca-ES" sz="2800" i="1">
                  <a:solidFill>
                    <a:schemeClr val="tx1"/>
                  </a:solidFill>
                </a:rPr>
                <a:t>Diabetes public tabular database</a:t>
              </a:r>
            </a:p>
            <a:p>
              <a:pPr marL="457200" indent="-457200">
                <a:spcBef>
                  <a:spcPts val="4200"/>
                </a:spcBef>
                <a:buClr>
                  <a:srgbClr val="262686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ca-ES" sz="2800" i="1">
                  <a:solidFill>
                    <a:schemeClr val="tx1"/>
                  </a:solidFill>
                </a:rPr>
                <a:t>Random forest fit with this database</a:t>
              </a:r>
            </a:p>
            <a:p>
              <a:pPr marL="457200" indent="-457200">
                <a:spcBef>
                  <a:spcPts val="4200"/>
                </a:spcBef>
                <a:buClr>
                  <a:srgbClr val="262686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ca-ES" sz="2800" i="1">
                  <a:solidFill>
                    <a:schemeClr val="tx1"/>
                  </a:solidFill>
                </a:rPr>
                <a:t>LIME and SHAP explanations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960BB8A-6F03-656B-9EA5-85B033F09156}"/>
                </a:ext>
              </a:extLst>
            </p:cNvPr>
            <p:cNvSpPr/>
            <p:nvPr/>
          </p:nvSpPr>
          <p:spPr>
            <a:xfrm>
              <a:off x="2387148" y="3329041"/>
              <a:ext cx="6292734" cy="519945"/>
            </a:xfrm>
            <a:prstGeom prst="round2SameRect">
              <a:avLst/>
            </a:prstGeom>
            <a:solidFill>
              <a:srgbClr val="262686"/>
            </a:solidFill>
            <a:ln>
              <a:solidFill>
                <a:srgbClr val="262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800" b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Step by step</a:t>
              </a:r>
              <a:endParaRPr lang="ca-ES" sz="24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562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41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LIME explanation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753C1-6791-B841-F85C-5A388BB0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51" y="1639580"/>
            <a:ext cx="7544305" cy="44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18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48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SHAP explanation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Explainable artificial intelligence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67851-B7E3-A5B5-7EFC-CE768EFC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2506692"/>
            <a:ext cx="10944225" cy="22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4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0" y="0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7484D5-3C03-0C46-4839-2AC44CFC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4" y="139275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112EAB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chemeClr val="bg2">
                    <a:lumMod val="75000"/>
                  </a:schemeClr>
                </a:solidFill>
              </a:rPr>
              <a:t>  Random forest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chemeClr val="bg2">
                    <a:lumMod val="75000"/>
                  </a:schemeClr>
                </a:solidFill>
              </a:rPr>
              <a:t>  Regression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chemeClr val="bg2">
                    <a:lumMod val="75000"/>
                  </a:schemeClr>
                </a:solidFill>
              </a:rPr>
              <a:t>  Explainable artificial intelligence 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ca-ES">
                <a:solidFill>
                  <a:srgbClr val="262686"/>
                </a:solidFill>
              </a:rPr>
              <a:t>  Conclusions</a:t>
            </a:r>
            <a:endParaRPr lang="es-ES">
              <a:solidFill>
                <a:srgbClr val="26268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15331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Contents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2" y="102667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E6A54-7811-78A2-08EA-7715FE33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" b="155"/>
          <a:stretch/>
        </p:blipFill>
        <p:spPr>
          <a:xfrm>
            <a:off x="721191" y="1601930"/>
            <a:ext cx="446193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0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4993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Conclusion: LIME vs SHAP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Explainable artificial intelligence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133D4-AB5D-D67F-D284-38578E980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410" y="1704889"/>
            <a:ext cx="6549815" cy="43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99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424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Conclusion: Summary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Explainable artificial intelligence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ED130-1290-652F-F29E-B799C7AD0960}"/>
              </a:ext>
            </a:extLst>
          </p:cNvPr>
          <p:cNvSpPr txBox="1"/>
          <p:nvPr/>
        </p:nvSpPr>
        <p:spPr>
          <a:xfrm>
            <a:off x="983611" y="2570566"/>
            <a:ext cx="10940239" cy="227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Detailed insight into the theory behind random forest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Formalise and unify the theory behind LIME and SHAP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Healthcare application for LIME and SHAP</a:t>
            </a:r>
            <a:endParaRPr lang="en-US" sz="280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08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120" y="6550223"/>
            <a:ext cx="5283200" cy="307777"/>
          </a:xfrm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461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Random forest                Regression                Explainable artificial intelligence</a:t>
            </a:r>
            <a:r>
              <a:rPr lang="es-ES" sz="1350" b="1">
                <a:solidFill>
                  <a:schemeClr val="bg1">
                    <a:lumMod val="9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Conclusions</a:t>
            </a:r>
            <a:endParaRPr lang="ca-ES" sz="135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242E5-B35E-06F1-8BAE-85DCF2C45537}"/>
              </a:ext>
            </a:extLst>
          </p:cNvPr>
          <p:cNvSpPr txBox="1"/>
          <p:nvPr/>
        </p:nvSpPr>
        <p:spPr>
          <a:xfrm>
            <a:off x="983611" y="2570566"/>
            <a:ext cx="10940239" cy="227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See how LIME explanations vary depending on the kernel width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Expand LIME and SHAP theory and application to images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Clr>
                <a:srgbClr val="26268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Compare LIME and SHAP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2690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345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Machine learning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Random forest                Regression   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9AB598-56FF-F633-9E99-4BA7C08F36D4}"/>
              </a:ext>
            </a:extLst>
          </p:cNvPr>
          <p:cNvGrpSpPr/>
          <p:nvPr/>
        </p:nvGrpSpPr>
        <p:grpSpPr>
          <a:xfrm>
            <a:off x="685939" y="1723525"/>
            <a:ext cx="10754694" cy="1521229"/>
            <a:chOff x="2387148" y="3329041"/>
            <a:chExt cx="6292734" cy="15212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E682874-D212-5FA8-62AD-46CC193B8C10}"/>
                </a:ext>
              </a:extLst>
            </p:cNvPr>
            <p:cNvSpPr/>
            <p:nvPr/>
          </p:nvSpPr>
          <p:spPr>
            <a:xfrm>
              <a:off x="2387148" y="3329041"/>
              <a:ext cx="6292734" cy="1521229"/>
            </a:xfrm>
            <a:prstGeom prst="roundRect">
              <a:avLst>
                <a:gd name="adj" fmla="val 723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/>
            </a:p>
            <a:p>
              <a:endParaRPr lang="en-US" sz="2000" i="1">
                <a:solidFill>
                  <a:schemeClr val="tx1"/>
                </a:solidFill>
              </a:endParaRPr>
            </a:p>
            <a:p>
              <a:r>
                <a:rPr lang="en-US" sz="2400" i="1">
                  <a:solidFill>
                    <a:schemeClr val="tx1"/>
                  </a:solidFill>
                </a:rPr>
                <a:t>Application of artificial intelligence dedicated to the creation of algorithms that allow systems to learn without human intervention.</a:t>
              </a:r>
              <a:endParaRPr lang="ca-ES" sz="2400" i="1">
                <a:solidFill>
                  <a:schemeClr val="tx1"/>
                </a:solidFill>
              </a:endParaRPr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8894692B-2D19-32E0-C6D2-1546E9A53162}"/>
                </a:ext>
              </a:extLst>
            </p:cNvPr>
            <p:cNvSpPr/>
            <p:nvPr/>
          </p:nvSpPr>
          <p:spPr>
            <a:xfrm>
              <a:off x="2387148" y="3329041"/>
              <a:ext cx="6292734" cy="519945"/>
            </a:xfrm>
            <a:prstGeom prst="round2SameRect">
              <a:avLst/>
            </a:prstGeom>
            <a:solidFill>
              <a:srgbClr val="262686"/>
            </a:solidFill>
            <a:ln>
              <a:solidFill>
                <a:srgbClr val="262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800" b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Machine learning</a:t>
              </a:r>
              <a:endParaRPr lang="ca-ES" sz="2400" b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DAF922-B5B3-02EA-F822-E38E9D6F8B48}"/>
              </a:ext>
            </a:extLst>
          </p:cNvPr>
          <p:cNvSpPr/>
          <p:nvPr/>
        </p:nvSpPr>
        <p:spPr>
          <a:xfrm>
            <a:off x="727826" y="4119607"/>
            <a:ext cx="2530313" cy="1521229"/>
          </a:xfrm>
          <a:prstGeom prst="roundRect">
            <a:avLst/>
          </a:prstGeom>
          <a:solidFill>
            <a:srgbClr val="2626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+mj-lt"/>
              </a:rPr>
              <a:t>SUPERVISED LEARNING</a:t>
            </a:r>
            <a:endParaRPr lang="ca-ES" sz="2400">
              <a:latin typeface="+mj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97538A-D35E-CB01-2D94-94589AABBC24}"/>
              </a:ext>
            </a:extLst>
          </p:cNvPr>
          <p:cNvSpPr/>
          <p:nvPr/>
        </p:nvSpPr>
        <p:spPr>
          <a:xfrm>
            <a:off x="8910320" y="4119612"/>
            <a:ext cx="2530313" cy="1521229"/>
          </a:xfrm>
          <a:prstGeom prst="roundRect">
            <a:avLst/>
          </a:prstGeom>
          <a:solidFill>
            <a:srgbClr val="2626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+mj-lt"/>
              </a:rPr>
              <a:t>REINFORCEMENT LEARNING</a:t>
            </a:r>
            <a:endParaRPr lang="ca-ES" sz="2400"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D95D1D-7A76-1CAF-6C12-28CB87B7C99A}"/>
              </a:ext>
            </a:extLst>
          </p:cNvPr>
          <p:cNvSpPr/>
          <p:nvPr/>
        </p:nvSpPr>
        <p:spPr>
          <a:xfrm>
            <a:off x="3455324" y="4119607"/>
            <a:ext cx="2530313" cy="1521229"/>
          </a:xfrm>
          <a:prstGeom prst="roundRect">
            <a:avLst/>
          </a:prstGeom>
          <a:solidFill>
            <a:srgbClr val="2626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+mj-lt"/>
              </a:rPr>
              <a:t>UNSUPERVISED LEARNING</a:t>
            </a:r>
            <a:endParaRPr lang="ca-ES" sz="2400"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BC4531-62A5-DA5A-FBDB-A4DADC81CCE2}"/>
              </a:ext>
            </a:extLst>
          </p:cNvPr>
          <p:cNvSpPr/>
          <p:nvPr/>
        </p:nvSpPr>
        <p:spPr>
          <a:xfrm>
            <a:off x="6182822" y="4119608"/>
            <a:ext cx="2530313" cy="1521229"/>
          </a:xfrm>
          <a:prstGeom prst="roundRect">
            <a:avLst/>
          </a:prstGeom>
          <a:solidFill>
            <a:srgbClr val="2626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+mj-lt"/>
              </a:rPr>
              <a:t>SEMI-SUPERVISED LEARNING</a:t>
            </a:r>
            <a:endParaRPr lang="ca-ES" sz="240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CCA46-93C3-4F1E-078D-95D3B67713A5}"/>
              </a:ext>
            </a:extLst>
          </p:cNvPr>
          <p:cNvSpPr txBox="1"/>
          <p:nvPr/>
        </p:nvSpPr>
        <p:spPr>
          <a:xfrm>
            <a:off x="11528767" y="528320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…</a:t>
            </a:r>
            <a:endParaRPr lang="ca-ES" sz="2400"/>
          </a:p>
        </p:txBody>
      </p:sp>
    </p:spTree>
    <p:extLst>
      <p:ext uri="{BB962C8B-B14F-4D97-AF65-F5344CB8AC3E}">
        <p14:creationId xmlns:p14="http://schemas.microsoft.com/office/powerpoint/2010/main" val="66003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Terminology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Machine learning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Random forest                Regression   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5">
                <a:extLst>
                  <a:ext uri="{FF2B5EF4-FFF2-40B4-BE49-F238E27FC236}">
                    <a16:creationId xmlns:a16="http://schemas.microsoft.com/office/drawing/2014/main" id="{ECA11BF8-FA06-E053-5FB6-3FECBC2A4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305228"/>
                  </p:ext>
                </p:extLst>
              </p:nvPr>
            </p:nvGraphicFramePr>
            <p:xfrm>
              <a:off x="2005572" y="2215964"/>
              <a:ext cx="8706625" cy="21664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398">
                      <a:extLst>
                        <a:ext uri="{9D8B030D-6E8A-4147-A177-3AD203B41FA5}">
                          <a16:colId xmlns:a16="http://schemas.microsoft.com/office/drawing/2014/main" val="1475595410"/>
                        </a:ext>
                      </a:extLst>
                    </a:gridCol>
                    <a:gridCol w="1692398">
                      <a:extLst>
                        <a:ext uri="{9D8B030D-6E8A-4147-A177-3AD203B41FA5}">
                          <a16:colId xmlns:a16="http://schemas.microsoft.com/office/drawing/2014/main" val="1508153431"/>
                        </a:ext>
                      </a:extLst>
                    </a:gridCol>
                    <a:gridCol w="1692398">
                      <a:extLst>
                        <a:ext uri="{9D8B030D-6E8A-4147-A177-3AD203B41FA5}">
                          <a16:colId xmlns:a16="http://schemas.microsoft.com/office/drawing/2014/main" val="278163913"/>
                        </a:ext>
                      </a:extLst>
                    </a:gridCol>
                    <a:gridCol w="1692398">
                      <a:extLst>
                        <a:ext uri="{9D8B030D-6E8A-4147-A177-3AD203B41FA5}">
                          <a16:colId xmlns:a16="http://schemas.microsoft.com/office/drawing/2014/main" val="3236483815"/>
                        </a:ext>
                      </a:extLst>
                    </a:gridCol>
                    <a:gridCol w="1937033">
                      <a:extLst>
                        <a:ext uri="{9D8B030D-6E8A-4147-A177-3AD203B41FA5}">
                          <a16:colId xmlns:a16="http://schemas.microsoft.com/office/drawing/2014/main" val="3978066300"/>
                        </a:ext>
                      </a:extLst>
                    </a:gridCol>
                  </a:tblGrid>
                  <a:tr h="42852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/>
                            <a:t>Feature 1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/>
                            <a:t>)</a:t>
                          </a:r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/>
                            <a:t>Feature 2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/>
                            <a:t>)</a:t>
                          </a:r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/>
                            <a:t>Feature 3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/>
                            <a:t>)</a:t>
                          </a:r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/>
                            <a:t>Feature 4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/>
                            <a:t>)</a:t>
                          </a:r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>
                              <a:solidFill>
                                <a:schemeClr val="bg1"/>
                              </a:solidFill>
                            </a:rPr>
                            <a:t>Target variable </a:t>
                          </a:r>
                          <a:r>
                            <a:rPr lang="es-ES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oMath>
                          </a14:m>
                          <a:r>
                            <a:rPr lang="ca-ES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A11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776609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ca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ca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ca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ca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589745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7458009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736796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131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5">
                <a:extLst>
                  <a:ext uri="{FF2B5EF4-FFF2-40B4-BE49-F238E27FC236}">
                    <a16:creationId xmlns:a16="http://schemas.microsoft.com/office/drawing/2014/main" id="{ECA11BF8-FA06-E053-5FB6-3FECBC2A4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305228"/>
                  </p:ext>
                </p:extLst>
              </p:nvPr>
            </p:nvGraphicFramePr>
            <p:xfrm>
              <a:off x="2005572" y="2215964"/>
              <a:ext cx="8706625" cy="21664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398">
                      <a:extLst>
                        <a:ext uri="{9D8B030D-6E8A-4147-A177-3AD203B41FA5}">
                          <a16:colId xmlns:a16="http://schemas.microsoft.com/office/drawing/2014/main" val="1475595410"/>
                        </a:ext>
                      </a:extLst>
                    </a:gridCol>
                    <a:gridCol w="1692398">
                      <a:extLst>
                        <a:ext uri="{9D8B030D-6E8A-4147-A177-3AD203B41FA5}">
                          <a16:colId xmlns:a16="http://schemas.microsoft.com/office/drawing/2014/main" val="1508153431"/>
                        </a:ext>
                      </a:extLst>
                    </a:gridCol>
                    <a:gridCol w="1692398">
                      <a:extLst>
                        <a:ext uri="{9D8B030D-6E8A-4147-A177-3AD203B41FA5}">
                          <a16:colId xmlns:a16="http://schemas.microsoft.com/office/drawing/2014/main" val="278163913"/>
                        </a:ext>
                      </a:extLst>
                    </a:gridCol>
                    <a:gridCol w="1692398">
                      <a:extLst>
                        <a:ext uri="{9D8B030D-6E8A-4147-A177-3AD203B41FA5}">
                          <a16:colId xmlns:a16="http://schemas.microsoft.com/office/drawing/2014/main" val="3236483815"/>
                        </a:ext>
                      </a:extLst>
                    </a:gridCol>
                    <a:gridCol w="1937033">
                      <a:extLst>
                        <a:ext uri="{9D8B030D-6E8A-4147-A177-3AD203B41FA5}">
                          <a16:colId xmlns:a16="http://schemas.microsoft.com/office/drawing/2014/main" val="3978066300"/>
                        </a:ext>
                      </a:extLst>
                    </a:gridCol>
                  </a:tblGrid>
                  <a:tr h="428529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60" t="-1429" r="-415108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360" t="-1429" r="-315108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360" t="-1429" r="-215108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360" t="-1429" r="-115108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0000" t="-1429" r="-629" b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776609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60" t="-98611" r="-41510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360" t="-98611" r="-31510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360" t="-98611" r="-21510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360" t="-98611" r="-11510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0000" t="-98611" r="-62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589745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7458009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736796"/>
                      </a:ext>
                    </a:extLst>
                  </a:tr>
                  <a:tr h="434481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1313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0CC5E92-2106-C988-1DA7-F3A487035C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546767"/>
                  </p:ext>
                </p:extLst>
              </p:nvPr>
            </p:nvGraphicFramePr>
            <p:xfrm>
              <a:off x="2005576" y="5273859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𝑨𝒈𝒆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𝑮𝒆𝒏𝒅𝒆𝒓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𝑩𝑴𝑰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𝑺𝒕𝒓𝒐𝒌𝒆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𝑫𝒊𝒂𝒃𝒆𝒕𝒊𝒄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E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𝒚𝒆𝒔</m:t>
                                </m:r>
                              </m:oMath>
                            </m:oMathPara>
                          </a14:m>
                          <a:endParaRPr lang="ca-E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0CC5E92-2106-C988-1DA7-F3A487035C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546767"/>
                  </p:ext>
                </p:extLst>
              </p:nvPr>
            </p:nvGraphicFramePr>
            <p:xfrm>
              <a:off x="2005576" y="5273859"/>
              <a:ext cx="870662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498">
                      <a:extLst>
                        <a:ext uri="{9D8B030D-6E8A-4147-A177-3AD203B41FA5}">
                          <a16:colId xmlns:a16="http://schemas.microsoft.com/office/drawing/2014/main" val="4049862490"/>
                        </a:ext>
                      </a:extLst>
                    </a:gridCol>
                    <a:gridCol w="1696725">
                      <a:extLst>
                        <a:ext uri="{9D8B030D-6E8A-4147-A177-3AD203B41FA5}">
                          <a16:colId xmlns:a16="http://schemas.microsoft.com/office/drawing/2014/main" val="266141019"/>
                        </a:ext>
                      </a:extLst>
                    </a:gridCol>
                    <a:gridCol w="1666062">
                      <a:extLst>
                        <a:ext uri="{9D8B030D-6E8A-4147-A177-3AD203B41FA5}">
                          <a16:colId xmlns:a16="http://schemas.microsoft.com/office/drawing/2014/main" val="960070680"/>
                        </a:ext>
                      </a:extLst>
                    </a:gridCol>
                    <a:gridCol w="1721664">
                      <a:extLst>
                        <a:ext uri="{9D8B030D-6E8A-4147-A177-3AD203B41FA5}">
                          <a16:colId xmlns:a16="http://schemas.microsoft.com/office/drawing/2014/main" val="2213270692"/>
                        </a:ext>
                      </a:extLst>
                    </a:gridCol>
                    <a:gridCol w="1939672">
                      <a:extLst>
                        <a:ext uri="{9D8B030D-6E8A-4147-A177-3AD203B41FA5}">
                          <a16:colId xmlns:a16="http://schemas.microsoft.com/office/drawing/2014/main" val="4280947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62" t="-1639" r="-41884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283" t="-1639" r="-31433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2920" t="-1639" r="-22007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4326" t="-1639" r="-11383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8589" t="-1639" r="-627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762149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BC9004-DF6C-B0E6-C2FD-83827211C648}"/>
              </a:ext>
            </a:extLst>
          </p:cNvPr>
          <p:cNvCxnSpPr>
            <a:cxnSpLocks/>
          </p:cNvCxnSpPr>
          <p:nvPr/>
        </p:nvCxnSpPr>
        <p:spPr>
          <a:xfrm flipH="1">
            <a:off x="929959" y="4162257"/>
            <a:ext cx="10756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E5A8CE-6F9E-4D3B-730C-D4217CCEA9EC}"/>
              </a:ext>
            </a:extLst>
          </p:cNvPr>
          <p:cNvCxnSpPr>
            <a:cxnSpLocks/>
          </p:cNvCxnSpPr>
          <p:nvPr/>
        </p:nvCxnSpPr>
        <p:spPr>
          <a:xfrm>
            <a:off x="929959" y="4159039"/>
            <a:ext cx="4837" cy="1300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34E09-42E7-E86F-2D19-7EA04208EFF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29959" y="5459279"/>
            <a:ext cx="10756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570787-4436-B28E-3D03-55FF022785AD}"/>
                  </a:ext>
                </a:extLst>
              </p:cNvPr>
              <p:cNvSpPr txBox="1"/>
              <p:nvPr/>
            </p:nvSpPr>
            <p:spPr>
              <a:xfrm>
                <a:off x="324257" y="4632232"/>
                <a:ext cx="168668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𝐼𝑛𝑠𝑡𝑎𝑛𝑐𝑒</m:t>
                    </m:r>
                  </m:oMath>
                </a14:m>
                <a:r>
                  <a:rPr lang="es-ES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ca-ES" i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570787-4436-B28E-3D03-55FF02278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7" y="4632232"/>
                <a:ext cx="1686680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B7D2EC-458A-F529-8906-FD9DC7BC92D0}"/>
              </a:ext>
            </a:extLst>
          </p:cNvPr>
          <p:cNvCxnSpPr>
            <a:cxnSpLocks/>
          </p:cNvCxnSpPr>
          <p:nvPr/>
        </p:nvCxnSpPr>
        <p:spPr>
          <a:xfrm flipV="1">
            <a:off x="9690344" y="5644699"/>
            <a:ext cx="0" cy="307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A8CEEF-B9EF-5AEB-48BB-0BED57061558}"/>
                  </a:ext>
                </a:extLst>
              </p:cNvPr>
              <p:cNvSpPr txBox="1"/>
              <p:nvPr/>
            </p:nvSpPr>
            <p:spPr>
              <a:xfrm>
                <a:off x="8939167" y="5954071"/>
                <a:ext cx="14750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𝑃𝑟𝑒𝑑𝑖𝑐𝑡𝑖𝑜𝑛</m:t>
                    </m:r>
                  </m:oMath>
                </a14:m>
                <a:r>
                  <a:rPr lang="es-ES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ca-ES" i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A8CEEF-B9EF-5AEB-48BB-0BED57061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167" y="5954071"/>
                <a:ext cx="1475019" cy="369332"/>
              </a:xfrm>
              <a:prstGeom prst="rect">
                <a:avLst/>
              </a:prstGeom>
              <a:blipFill>
                <a:blip r:embed="rId8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6A04D9E9-7E44-3ED2-EAC2-704FCCC74AE6}"/>
              </a:ext>
            </a:extLst>
          </p:cNvPr>
          <p:cNvSpPr/>
          <p:nvPr/>
        </p:nvSpPr>
        <p:spPr>
          <a:xfrm>
            <a:off x="10852923" y="2215964"/>
            <a:ext cx="135252" cy="216645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C0BE0F-6CB9-CFEA-6016-383304B14E70}"/>
                  </a:ext>
                </a:extLst>
              </p:cNvPr>
              <p:cNvSpPr txBox="1"/>
              <p:nvPr/>
            </p:nvSpPr>
            <p:spPr>
              <a:xfrm rot="16200000">
                <a:off x="10173886" y="3316376"/>
                <a:ext cx="2382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𝑫𝒂𝒕𝒂𝒇𝒓𝒂𝒎𝒆</m:t>
                      </m:r>
                    </m:oMath>
                  </m:oMathPara>
                </a14:m>
                <a:endParaRPr lang="ca-ES" sz="2000" b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C0BE0F-6CB9-CFEA-6016-383304B1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173886" y="3316376"/>
                <a:ext cx="2382596" cy="400110"/>
              </a:xfrm>
              <a:prstGeom prst="rect">
                <a:avLst/>
              </a:prstGeom>
              <a:blipFill>
                <a:blip r:embed="rId9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2ED69B-09A6-CC8D-A681-D9FE2CF508C1}"/>
              </a:ext>
            </a:extLst>
          </p:cNvPr>
          <p:cNvCxnSpPr/>
          <p:nvPr/>
        </p:nvCxnSpPr>
        <p:spPr>
          <a:xfrm>
            <a:off x="1147869" y="2802394"/>
            <a:ext cx="38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721ECB7-882F-B795-12E7-C2541938C0FD}"/>
                  </a:ext>
                </a:extLst>
              </p:cNvPr>
              <p:cNvSpPr txBox="1"/>
              <p:nvPr/>
            </p:nvSpPr>
            <p:spPr>
              <a:xfrm>
                <a:off x="190497" y="2669719"/>
                <a:ext cx="1643486" cy="369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a-ES" i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721ECB7-882F-B795-12E7-C2541938C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7" y="2669719"/>
                <a:ext cx="1643486" cy="369318"/>
              </a:xfrm>
              <a:prstGeom prst="rect">
                <a:avLst/>
              </a:prstGeom>
              <a:blipFill>
                <a:blip r:embed="rId10"/>
                <a:stretch>
                  <a:fillRect r="-368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CB2ECBD4-B800-70F1-21FE-5A65AADC486D}"/>
              </a:ext>
            </a:extLst>
          </p:cNvPr>
          <p:cNvSpPr/>
          <p:nvPr/>
        </p:nvSpPr>
        <p:spPr>
          <a:xfrm rot="16200000">
            <a:off x="5262501" y="-1354373"/>
            <a:ext cx="255974" cy="6769835"/>
          </a:xfrm>
          <a:prstGeom prst="rightBrace">
            <a:avLst>
              <a:gd name="adj1" fmla="val 8333"/>
              <a:gd name="adj2" fmla="val 497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13DA3C-2010-D01E-4C12-59F8314AEE4E}"/>
                  </a:ext>
                </a:extLst>
              </p:cNvPr>
              <p:cNvSpPr txBox="1"/>
              <p:nvPr/>
            </p:nvSpPr>
            <p:spPr>
              <a:xfrm>
                <a:off x="4568745" y="1475807"/>
                <a:ext cx="1643486" cy="3693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ca-ES" b="1" i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13DA3C-2010-D01E-4C12-59F8314AE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745" y="1475807"/>
                <a:ext cx="1643486" cy="3693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85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F5C1206-30A2-34D0-C11D-4803D879C365}"/>
              </a:ext>
            </a:extLst>
          </p:cNvPr>
          <p:cNvSpPr txBox="1"/>
          <p:nvPr/>
        </p:nvSpPr>
        <p:spPr>
          <a:xfrm>
            <a:off x="3264585" y="4658044"/>
            <a:ext cx="414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rgbClr val="2757A6"/>
                </a:solidFill>
                <a:latin typeface="+mj-lt"/>
              </a:rPr>
              <a:t>evaluation</a:t>
            </a:r>
            <a:endParaRPr lang="ca-ES" sz="2800" b="1">
              <a:solidFill>
                <a:srgbClr val="2757A6"/>
              </a:solidFill>
              <a:latin typeface="+mj-lt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04CC60-CCEF-7E95-867F-B97B4F06D90F}"/>
              </a:ext>
            </a:extLst>
          </p:cNvPr>
          <p:cNvSpPr/>
          <p:nvPr/>
        </p:nvSpPr>
        <p:spPr>
          <a:xfrm>
            <a:off x="9443499" y="2586819"/>
            <a:ext cx="2172779" cy="15430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776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model learning stages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Machine learning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Random forest                Regression   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82678B4-032B-8CF4-A560-165C5833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7" y="2083645"/>
            <a:ext cx="8711071" cy="335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7C35544-2AAC-B294-9ADC-FD1941F76FF7}"/>
              </a:ext>
            </a:extLst>
          </p:cNvPr>
          <p:cNvSpPr/>
          <p:nvPr/>
        </p:nvSpPr>
        <p:spPr>
          <a:xfrm>
            <a:off x="6355868" y="3474231"/>
            <a:ext cx="2371725" cy="1190625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9B06-BEC9-3E02-0594-EAF51CAA7E39}"/>
              </a:ext>
            </a:extLst>
          </p:cNvPr>
          <p:cNvSpPr txBox="1"/>
          <p:nvPr/>
        </p:nvSpPr>
        <p:spPr>
          <a:xfrm>
            <a:off x="5974868" y="3710749"/>
            <a:ext cx="4143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rgbClr val="2757A6"/>
                </a:solidFill>
                <a:latin typeface="+mj-lt"/>
              </a:rPr>
              <a:t>hyperparameter</a:t>
            </a:r>
          </a:p>
          <a:p>
            <a:pPr algn="ctr"/>
            <a:r>
              <a:rPr lang="es-ES" sz="2800" b="1">
                <a:solidFill>
                  <a:srgbClr val="2757A6"/>
                </a:solidFill>
                <a:latin typeface="+mj-lt"/>
              </a:rPr>
              <a:t> tuning</a:t>
            </a:r>
            <a:endParaRPr lang="ca-ES" sz="2800" b="1">
              <a:solidFill>
                <a:srgbClr val="2757A6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0FBB7-6A69-20CD-7C74-E8DA9CD11178}"/>
              </a:ext>
            </a:extLst>
          </p:cNvPr>
          <p:cNvCxnSpPr>
            <a:cxnSpLocks/>
          </p:cNvCxnSpPr>
          <p:nvPr/>
        </p:nvCxnSpPr>
        <p:spPr>
          <a:xfrm flipH="1">
            <a:off x="6280938" y="3988992"/>
            <a:ext cx="522605" cy="0"/>
          </a:xfrm>
          <a:prstGeom prst="straightConnector1">
            <a:avLst/>
          </a:prstGeom>
          <a:ln w="88900">
            <a:solidFill>
              <a:srgbClr val="B94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347366-96E2-5897-7D9C-B892EFFFFD44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116928" y="3357013"/>
            <a:ext cx="3326571" cy="1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DF69D-64AF-6E36-B65D-886BECF41EA9}"/>
              </a:ext>
            </a:extLst>
          </p:cNvPr>
          <p:cNvSpPr txBox="1"/>
          <p:nvPr/>
        </p:nvSpPr>
        <p:spPr>
          <a:xfrm>
            <a:off x="8455981" y="2645566"/>
            <a:ext cx="414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latin typeface="+mj-lt"/>
              </a:rPr>
              <a:t>Loss function</a:t>
            </a:r>
            <a:endParaRPr lang="ca-ES" sz="2800" b="1"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30C420-05FB-6740-E000-4B2E45830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942" y="3177586"/>
            <a:ext cx="1839334" cy="283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A98414-3DA7-AAA5-6B04-E9F3B88B4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897" y="3591508"/>
            <a:ext cx="1763425" cy="358983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41E2C43-FEB4-D2E9-60CA-C326E4E8EA4D}"/>
              </a:ext>
            </a:extLst>
          </p:cNvPr>
          <p:cNvCxnSpPr>
            <a:cxnSpLocks/>
          </p:cNvCxnSpPr>
          <p:nvPr/>
        </p:nvCxnSpPr>
        <p:spPr>
          <a:xfrm flipV="1">
            <a:off x="8046555" y="4664856"/>
            <a:ext cx="0" cy="506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3C2812E-FC71-4779-9F84-73A6D92BB919}"/>
              </a:ext>
            </a:extLst>
          </p:cNvPr>
          <p:cNvSpPr/>
          <p:nvPr/>
        </p:nvSpPr>
        <p:spPr>
          <a:xfrm>
            <a:off x="7169720" y="5007643"/>
            <a:ext cx="1804669" cy="3063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>
                <a:solidFill>
                  <a:schemeClr val="tx1"/>
                </a:solidFill>
                <a:latin typeface="+mj-lt"/>
              </a:rPr>
              <a:t>Cross validation</a:t>
            </a:r>
            <a:endParaRPr lang="ca-ES" sz="2000" b="1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03C36-77E5-38B3-5C11-90630B723881}"/>
              </a:ext>
            </a:extLst>
          </p:cNvPr>
          <p:cNvSpPr/>
          <p:nvPr/>
        </p:nvSpPr>
        <p:spPr>
          <a:xfrm>
            <a:off x="757080" y="2880918"/>
            <a:ext cx="2484883" cy="1421180"/>
          </a:xfrm>
          <a:prstGeom prst="rect">
            <a:avLst/>
          </a:prstGeom>
          <a:solidFill>
            <a:srgbClr val="F8A11F"/>
          </a:solidFill>
          <a:ln w="12700">
            <a:solidFill>
              <a:srgbClr val="F8A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7EADC-DD10-BFF6-08BC-21857C25D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020" y="3249944"/>
            <a:ext cx="2344556" cy="5066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61DE59-8463-15C0-1210-1C6917235EB5}"/>
              </a:ext>
            </a:extLst>
          </p:cNvPr>
          <p:cNvSpPr/>
          <p:nvPr/>
        </p:nvSpPr>
        <p:spPr>
          <a:xfrm>
            <a:off x="3310466" y="4404069"/>
            <a:ext cx="3131003" cy="1190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F934CC-030E-E6EE-DADF-BC03603C3CFB}"/>
              </a:ext>
            </a:extLst>
          </p:cNvPr>
          <p:cNvCxnSpPr>
            <a:cxnSpLocks/>
          </p:cNvCxnSpPr>
          <p:nvPr/>
        </p:nvCxnSpPr>
        <p:spPr>
          <a:xfrm>
            <a:off x="5315973" y="4384763"/>
            <a:ext cx="0" cy="395981"/>
          </a:xfrm>
          <a:prstGeom prst="straightConnector1">
            <a:avLst/>
          </a:prstGeom>
          <a:ln w="88900">
            <a:solidFill>
              <a:srgbClr val="B94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DAE78E-0254-5533-7726-1F475DAF1593}"/>
              </a:ext>
            </a:extLst>
          </p:cNvPr>
          <p:cNvCxnSpPr>
            <a:cxnSpLocks/>
          </p:cNvCxnSpPr>
          <p:nvPr/>
        </p:nvCxnSpPr>
        <p:spPr>
          <a:xfrm>
            <a:off x="3294404" y="4823667"/>
            <a:ext cx="1026743" cy="0"/>
          </a:xfrm>
          <a:prstGeom prst="straightConnector1">
            <a:avLst/>
          </a:prstGeom>
          <a:ln w="88900">
            <a:solidFill>
              <a:srgbClr val="B94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D525DE0-B436-9B84-C67B-978532733FDB}"/>
              </a:ext>
            </a:extLst>
          </p:cNvPr>
          <p:cNvSpPr txBox="1"/>
          <p:nvPr/>
        </p:nvSpPr>
        <p:spPr>
          <a:xfrm>
            <a:off x="4139141" y="4737771"/>
            <a:ext cx="244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rgbClr val="2757A6"/>
                </a:solidFill>
                <a:latin typeface="+mj-lt"/>
              </a:rPr>
              <a:t>evaluation</a:t>
            </a:r>
            <a:endParaRPr lang="ca-ES" sz="2800" b="1">
              <a:solidFill>
                <a:srgbClr val="2757A6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9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7" grpId="0" animBg="1"/>
      <p:bldP spid="8" grpId="0"/>
      <p:bldP spid="23" grpId="0"/>
      <p:bldP spid="53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0" y="0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7484D5-3C03-0C46-4839-2AC44CFC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4" y="139275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112EAB"/>
                </a:solidFill>
              </a:rPr>
              <a:t>  </a:t>
            </a:r>
            <a:r>
              <a:rPr lang="es-ES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chemeClr val="bg2">
                    <a:lumMod val="75000"/>
                  </a:schemeClr>
                </a:solidFill>
              </a:rPr>
              <a:t>  Machine learning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Random forest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Regression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es-ES">
                <a:solidFill>
                  <a:srgbClr val="262686"/>
                </a:solidFill>
              </a:rPr>
              <a:t>  Explainable artificial intelligence </a:t>
            </a:r>
          </a:p>
          <a:p>
            <a:pPr marL="0" indent="0">
              <a:lnSpc>
                <a:spcPct val="200000"/>
              </a:lnSpc>
              <a:buClr>
                <a:srgbClr val="3333B3"/>
              </a:buClr>
              <a:buSzPct val="105000"/>
              <a:buNone/>
            </a:pPr>
            <a:r>
              <a:rPr lang="ca-ES">
                <a:solidFill>
                  <a:srgbClr val="262686"/>
                </a:solidFill>
              </a:rPr>
              <a:t>  Conclusions</a:t>
            </a:r>
            <a:endParaRPr lang="es-ES">
              <a:solidFill>
                <a:srgbClr val="26268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15331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Contents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2" y="102667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E6A54-7811-78A2-08EA-7715FE33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" b="155"/>
          <a:stretch/>
        </p:blipFill>
        <p:spPr>
          <a:xfrm>
            <a:off x="721191" y="1601930"/>
            <a:ext cx="446193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71631-A446-0ADC-37C1-1B46BDEDE683}"/>
              </a:ext>
            </a:extLst>
          </p:cNvPr>
          <p:cNvSpPr/>
          <p:nvPr/>
        </p:nvSpPr>
        <p:spPr>
          <a:xfrm>
            <a:off x="0" y="0"/>
            <a:ext cx="12192000" cy="385129"/>
          </a:xfrm>
          <a:prstGeom prst="rect">
            <a:avLst/>
          </a:prstGeom>
          <a:solidFill>
            <a:srgbClr val="181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639A-1106-AFEF-F0FC-20A5BC4E91C3}"/>
              </a:ext>
            </a:extLst>
          </p:cNvPr>
          <p:cNvSpPr/>
          <p:nvPr/>
        </p:nvSpPr>
        <p:spPr>
          <a:xfrm>
            <a:off x="-1" y="385128"/>
            <a:ext cx="12192000" cy="795800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</a:t>
            </a:r>
            <a:endParaRPr lang="ca-ES" sz="320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B24F-4285-FDF9-E73B-F6A9E27D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rgbClr val="181858"/>
          </a:solidFill>
        </p:spPr>
        <p:txBody>
          <a:bodyPr/>
          <a:lstStyle/>
          <a:p>
            <a:r>
              <a:rPr lang="ca-E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Aleix Nieto Juscafresa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A4E6-8D1B-0066-30B9-E756E6A9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262686"/>
          </a:solidFill>
        </p:spPr>
        <p:txBody>
          <a:bodyPr/>
          <a:lstStyle/>
          <a:p>
            <a:r>
              <a: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introduction to XAI with LIME and SHAP</a:t>
            </a:r>
            <a:endParaRPr lang="ca-E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8433-21FF-3517-E4AB-03E0C061FFD0}"/>
              </a:ext>
            </a:extLst>
          </p:cNvPr>
          <p:cNvSpPr txBox="1"/>
          <p:nvPr/>
        </p:nvSpPr>
        <p:spPr>
          <a:xfrm>
            <a:off x="111810" y="534597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Decision tree</a:t>
            </a:r>
            <a:endParaRPr lang="ca-ES" sz="3600" b="1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8" name="Picture 4" descr="Manuales">
            <a:extLst>
              <a:ext uri="{FF2B5EF4-FFF2-40B4-BE49-F238E27FC236}">
                <a16:creationId xmlns:a16="http://schemas.microsoft.com/office/drawing/2014/main" id="{DEB21363-6A52-CA2A-4EDF-E3C8E50E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96" y="487795"/>
            <a:ext cx="1963354" cy="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7FB97-9825-2B0E-98AA-90A230B0401A}"/>
              </a:ext>
            </a:extLst>
          </p:cNvPr>
          <p:cNvSpPr txBox="1"/>
          <p:nvPr/>
        </p:nvSpPr>
        <p:spPr>
          <a:xfrm>
            <a:off x="-21195" y="42523"/>
            <a:ext cx="12191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Introduction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Machine learning                </a:t>
            </a:r>
            <a:r>
              <a:rPr lang="es-ES" sz="1350" b="1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Random forest                </a:t>
            </a:r>
            <a:r>
              <a:rPr lang="es-ES" sz="1350" b="1">
                <a:solidFill>
                  <a:schemeClr val="bg2">
                    <a:lumMod val="7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Regression                Explainable artificial intelligence                Conclusions</a:t>
            </a:r>
            <a:endParaRPr lang="ca-ES" sz="1350" b="1">
              <a:solidFill>
                <a:schemeClr val="bg2">
                  <a:lumMod val="7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B6963-49FF-B457-DD06-DCF13FB02D5B}"/>
              </a:ext>
            </a:extLst>
          </p:cNvPr>
          <p:cNvSpPr/>
          <p:nvPr/>
        </p:nvSpPr>
        <p:spPr>
          <a:xfrm>
            <a:off x="397565" y="1287872"/>
            <a:ext cx="884583" cy="2107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4276ED-D163-ADE0-64AA-DC071BD0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59" y="1572524"/>
            <a:ext cx="5057321" cy="4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679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5.7|5.3|14|6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1.2|8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.4|3.5|1.4|1.9|4.8|5.8|11.8|10.3|9|8.6|2.5|16|1.7|6.3|2.3|8.2|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25.6|2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2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5.4|6.6|8.3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14.5|21.9|9.6|4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|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11540</TotalTime>
  <Words>2531</Words>
  <Application>Microsoft Office PowerPoint</Application>
  <PresentationFormat>Widescreen</PresentationFormat>
  <Paragraphs>628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Black</vt:lpstr>
      <vt:lpstr>Calibri</vt:lpstr>
      <vt:lpstr>Calibri Light</vt:lpstr>
      <vt:lpstr>Cambria Math</vt:lpstr>
      <vt:lpstr>Century Gothic</vt:lpstr>
      <vt:lpstr>CMR9</vt:lpstr>
      <vt:lpstr>CMU Bright</vt:lpstr>
      <vt:lpstr>Verdana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Aleix Nieto Juscafresa</dc:creator>
  <cp:lastModifiedBy>Aleix Nieto Juscafresa</cp:lastModifiedBy>
  <cp:revision>28</cp:revision>
  <dcterms:created xsi:type="dcterms:W3CDTF">2022-06-18T18:23:27Z</dcterms:created>
  <dcterms:modified xsi:type="dcterms:W3CDTF">2022-06-29T15:50:08Z</dcterms:modified>
</cp:coreProperties>
</file>